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415" r:id="rId2"/>
    <p:sldId id="401" r:id="rId3"/>
    <p:sldId id="416" r:id="rId4"/>
    <p:sldId id="417" r:id="rId5"/>
    <p:sldId id="418" r:id="rId6"/>
    <p:sldId id="281" r:id="rId7"/>
    <p:sldId id="353" r:id="rId8"/>
    <p:sldId id="354" r:id="rId9"/>
    <p:sldId id="355" r:id="rId10"/>
    <p:sldId id="356" r:id="rId11"/>
    <p:sldId id="357" r:id="rId12"/>
    <p:sldId id="282" r:id="rId13"/>
    <p:sldId id="360" r:id="rId14"/>
    <p:sldId id="361" r:id="rId15"/>
    <p:sldId id="529" r:id="rId16"/>
    <p:sldId id="276" r:id="rId17"/>
    <p:sldId id="515" r:id="rId18"/>
    <p:sldId id="528" r:id="rId19"/>
    <p:sldId id="506" r:id="rId20"/>
    <p:sldId id="530" r:id="rId21"/>
    <p:sldId id="419" r:id="rId22"/>
    <p:sldId id="363" r:id="rId23"/>
    <p:sldId id="420" r:id="rId24"/>
    <p:sldId id="421" r:id="rId25"/>
    <p:sldId id="422" r:id="rId26"/>
    <p:sldId id="423" r:id="rId27"/>
    <p:sldId id="509" r:id="rId28"/>
    <p:sldId id="425" r:id="rId29"/>
    <p:sldId id="508" r:id="rId30"/>
    <p:sldId id="513" r:id="rId31"/>
    <p:sldId id="511" r:id="rId32"/>
    <p:sldId id="510" r:id="rId33"/>
    <p:sldId id="514" r:id="rId34"/>
    <p:sldId id="374" r:id="rId35"/>
    <p:sldId id="366" r:id="rId36"/>
    <p:sldId id="365" r:id="rId37"/>
    <p:sldId id="367" r:id="rId38"/>
    <p:sldId id="368" r:id="rId39"/>
    <p:sldId id="370" r:id="rId40"/>
    <p:sldId id="369" r:id="rId41"/>
    <p:sldId id="371" r:id="rId42"/>
    <p:sldId id="372" r:id="rId43"/>
    <p:sldId id="375" r:id="rId44"/>
    <p:sldId id="376" r:id="rId45"/>
    <p:sldId id="384" r:id="rId46"/>
    <p:sldId id="378" r:id="rId47"/>
    <p:sldId id="517" r:id="rId48"/>
    <p:sldId id="516" r:id="rId49"/>
    <p:sldId id="379" r:id="rId50"/>
    <p:sldId id="532" r:id="rId51"/>
    <p:sldId id="388" r:id="rId52"/>
    <p:sldId id="389" r:id="rId53"/>
    <p:sldId id="386" r:id="rId54"/>
    <p:sldId id="512" r:id="rId55"/>
    <p:sldId id="395" r:id="rId56"/>
    <p:sldId id="392" r:id="rId57"/>
    <p:sldId id="393" r:id="rId58"/>
    <p:sldId id="394" r:id="rId59"/>
    <p:sldId id="402" r:id="rId60"/>
    <p:sldId id="404" r:id="rId61"/>
    <p:sldId id="531" r:id="rId62"/>
    <p:sldId id="403" r:id="rId63"/>
    <p:sldId id="399" r:id="rId64"/>
    <p:sldId id="400" r:id="rId65"/>
    <p:sldId id="407" r:id="rId66"/>
    <p:sldId id="408" r:id="rId67"/>
    <p:sldId id="391" r:id="rId68"/>
    <p:sldId id="409" r:id="rId69"/>
    <p:sldId id="410" r:id="rId70"/>
    <p:sldId id="518" r:id="rId71"/>
    <p:sldId id="519" r:id="rId72"/>
    <p:sldId id="428" r:id="rId73"/>
    <p:sldId id="520" r:id="rId74"/>
    <p:sldId id="429" r:id="rId75"/>
    <p:sldId id="427" r:id="rId76"/>
    <p:sldId id="430" r:id="rId77"/>
    <p:sldId id="431" r:id="rId78"/>
    <p:sldId id="432" r:id="rId79"/>
    <p:sldId id="433" r:id="rId80"/>
    <p:sldId id="435" r:id="rId81"/>
    <p:sldId id="436" r:id="rId82"/>
    <p:sldId id="437" r:id="rId83"/>
    <p:sldId id="438" r:id="rId84"/>
    <p:sldId id="442" r:id="rId85"/>
    <p:sldId id="443" r:id="rId86"/>
    <p:sldId id="444" r:id="rId87"/>
    <p:sldId id="434" r:id="rId88"/>
    <p:sldId id="445" r:id="rId89"/>
    <p:sldId id="446" r:id="rId90"/>
    <p:sldId id="447" r:id="rId91"/>
    <p:sldId id="522" r:id="rId92"/>
    <p:sldId id="523" r:id="rId93"/>
    <p:sldId id="524" r:id="rId94"/>
    <p:sldId id="525" r:id="rId95"/>
    <p:sldId id="526" r:id="rId96"/>
    <p:sldId id="448" r:id="rId97"/>
    <p:sldId id="449" r:id="rId98"/>
    <p:sldId id="450" r:id="rId99"/>
    <p:sldId id="451" r:id="rId100"/>
    <p:sldId id="452" r:id="rId101"/>
    <p:sldId id="453" r:id="rId102"/>
    <p:sldId id="454" r:id="rId103"/>
    <p:sldId id="455" r:id="rId104"/>
    <p:sldId id="456" r:id="rId105"/>
    <p:sldId id="458" r:id="rId106"/>
    <p:sldId id="459" r:id="rId107"/>
    <p:sldId id="460" r:id="rId108"/>
    <p:sldId id="457" r:id="rId109"/>
    <p:sldId id="461" r:id="rId110"/>
    <p:sldId id="462" r:id="rId111"/>
    <p:sldId id="463" r:id="rId112"/>
    <p:sldId id="464" r:id="rId113"/>
    <p:sldId id="465" r:id="rId114"/>
    <p:sldId id="467" r:id="rId115"/>
    <p:sldId id="466" r:id="rId116"/>
    <p:sldId id="468" r:id="rId1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2559" autoAdjust="0"/>
    <p:restoredTop sz="83083" autoAdjust="0"/>
  </p:normalViewPr>
  <p:slideViewPr>
    <p:cSldViewPr snapToGrid="0">
      <p:cViewPr varScale="1">
        <p:scale>
          <a:sx n="108" d="100"/>
          <a:sy n="108" d="100"/>
        </p:scale>
        <p:origin x="144" y="2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-323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D5F12-084D-4503-B4B7-A9FB849F028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51DD3-8C1D-408E-A453-4B179A035B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015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914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338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831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476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584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02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862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313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3601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9375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269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786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209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759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3506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919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05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54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561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490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73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8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var apple="yummy"var banana;banana="long and yummy"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3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00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63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6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8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0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8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767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19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62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036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471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56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C80C2-71F7-40D9-9874-9AA9C4DA855C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80D1F-D622-4CAA-9FF6-6FB2A46C96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099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lr.com/kr/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" Target="slide7.xml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slide" Target="slide1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.nave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microsoft.com/office/2007/relationships/hdphoto" Target="../media/hdphoto8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pis.seoul.go.k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웹프로그래밍을 위한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8800" dirty="0"/>
              <a:t>자바스크립트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514" y="3992137"/>
            <a:ext cx="3722649" cy="2412588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4680724" y="3992137"/>
            <a:ext cx="2377996" cy="657922"/>
          </a:xfrm>
          <a:prstGeom prst="wedgeRoundRectCallout">
            <a:avLst>
              <a:gd name="adj1" fmla="val -18441"/>
              <a:gd name="adj2" fmla="val 87246"/>
              <a:gd name="adj3" fmla="val 16667"/>
            </a:avLst>
          </a:prstGeom>
          <a:solidFill>
            <a:schemeClr val="bg1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웹을 다루려면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자바스크립트가 필요해</a:t>
            </a:r>
            <a:r>
              <a:rPr lang="en-US" altLang="ko-KR" sz="1400" dirty="0">
                <a:solidFill>
                  <a:schemeClr val="tx1"/>
                </a:solidFill>
              </a:rPr>
              <a:t>!!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3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10C430F-0798-40B4-BD78-A3BC260F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/>
              <a:t>웹 브라우저에서 실행되는 프로그램을 만들 수 있다</a:t>
            </a:r>
            <a:r>
              <a:rPr lang="en-US" altLang="ko-KR" sz="3200"/>
              <a:t>.</a:t>
            </a:r>
            <a:endParaRPr lang="ko-KR" altLang="en-US" sz="3200"/>
          </a:p>
        </p:txBody>
      </p:sp>
      <p:pic>
        <p:nvPicPr>
          <p:cNvPr id="4" name="그림 3">
            <a:hlinkClick r:id="rId3"/>
            <a:extLst>
              <a:ext uri="{FF2B5EF4-FFF2-40B4-BE49-F238E27FC236}">
                <a16:creationId xmlns:a16="http://schemas.microsoft.com/office/drawing/2014/main" id="{8553429A-5B55-4781-831F-EFFE1BC456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02" r="998" b="5324"/>
          <a:stretch/>
        </p:blipFill>
        <p:spPr>
          <a:xfrm>
            <a:off x="1285659" y="1298803"/>
            <a:ext cx="8368980" cy="54570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59AE0A-C145-479A-A5F7-55989ABB94D8}"/>
              </a:ext>
            </a:extLst>
          </p:cNvPr>
          <p:cNvSpPr txBox="1"/>
          <p:nvPr/>
        </p:nvSpPr>
        <p:spPr>
          <a:xfrm>
            <a:off x="10450286" y="1816925"/>
            <a:ext cx="111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픽슬러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DF2C2EFA-C087-41DF-935C-618D0746C171}"/>
              </a:ext>
            </a:extLst>
          </p:cNvPr>
          <p:cNvSpPr/>
          <p:nvPr/>
        </p:nvSpPr>
        <p:spPr>
          <a:xfrm>
            <a:off x="9429008" y="1769423"/>
            <a:ext cx="1033153" cy="605642"/>
          </a:xfrm>
          <a:custGeom>
            <a:avLst/>
            <a:gdLst>
              <a:gd name="connsiteX0" fmla="*/ 1033153 w 1033153"/>
              <a:gd name="connsiteY0" fmla="*/ 261258 h 605642"/>
              <a:gd name="connsiteX1" fmla="*/ 973776 w 1033153"/>
              <a:gd name="connsiteY1" fmla="*/ 201881 h 605642"/>
              <a:gd name="connsiteX2" fmla="*/ 938150 w 1033153"/>
              <a:gd name="connsiteY2" fmla="*/ 71252 h 605642"/>
              <a:gd name="connsiteX3" fmla="*/ 890649 w 1033153"/>
              <a:gd name="connsiteY3" fmla="*/ 35626 h 605642"/>
              <a:gd name="connsiteX4" fmla="*/ 855023 w 1033153"/>
              <a:gd name="connsiteY4" fmla="*/ 0 h 605642"/>
              <a:gd name="connsiteX5" fmla="*/ 688769 w 1033153"/>
              <a:gd name="connsiteY5" fmla="*/ 23751 h 605642"/>
              <a:gd name="connsiteX6" fmla="*/ 653143 w 1033153"/>
              <a:gd name="connsiteY6" fmla="*/ 47502 h 605642"/>
              <a:gd name="connsiteX7" fmla="*/ 617517 w 1033153"/>
              <a:gd name="connsiteY7" fmla="*/ 59377 h 605642"/>
              <a:gd name="connsiteX8" fmla="*/ 593766 w 1033153"/>
              <a:gd name="connsiteY8" fmla="*/ 106878 h 605642"/>
              <a:gd name="connsiteX9" fmla="*/ 558140 w 1033153"/>
              <a:gd name="connsiteY9" fmla="*/ 166255 h 605642"/>
              <a:gd name="connsiteX10" fmla="*/ 546265 w 1033153"/>
              <a:gd name="connsiteY10" fmla="*/ 225632 h 605642"/>
              <a:gd name="connsiteX11" fmla="*/ 581891 w 1033153"/>
              <a:gd name="connsiteY11" fmla="*/ 427512 h 605642"/>
              <a:gd name="connsiteX12" fmla="*/ 617517 w 1033153"/>
              <a:gd name="connsiteY12" fmla="*/ 451263 h 605642"/>
              <a:gd name="connsiteX13" fmla="*/ 653143 w 1033153"/>
              <a:gd name="connsiteY13" fmla="*/ 403761 h 605642"/>
              <a:gd name="connsiteX14" fmla="*/ 605641 w 1033153"/>
              <a:gd name="connsiteY14" fmla="*/ 273133 h 605642"/>
              <a:gd name="connsiteX15" fmla="*/ 546265 w 1033153"/>
              <a:gd name="connsiteY15" fmla="*/ 261258 h 605642"/>
              <a:gd name="connsiteX16" fmla="*/ 510639 w 1033153"/>
              <a:gd name="connsiteY16" fmla="*/ 249382 h 605642"/>
              <a:gd name="connsiteX17" fmla="*/ 332509 w 1033153"/>
              <a:gd name="connsiteY17" fmla="*/ 261258 h 605642"/>
              <a:gd name="connsiteX18" fmla="*/ 296883 w 1033153"/>
              <a:gd name="connsiteY18" fmla="*/ 296883 h 605642"/>
              <a:gd name="connsiteX19" fmla="*/ 261257 w 1033153"/>
              <a:gd name="connsiteY19" fmla="*/ 320634 h 605642"/>
              <a:gd name="connsiteX20" fmla="*/ 178130 w 1033153"/>
              <a:gd name="connsiteY20" fmla="*/ 403761 h 605642"/>
              <a:gd name="connsiteX21" fmla="*/ 154379 w 1033153"/>
              <a:gd name="connsiteY21" fmla="*/ 439387 h 605642"/>
              <a:gd name="connsiteX22" fmla="*/ 118753 w 1033153"/>
              <a:gd name="connsiteY22" fmla="*/ 463138 h 605642"/>
              <a:gd name="connsiteX23" fmla="*/ 106878 w 1033153"/>
              <a:gd name="connsiteY23" fmla="*/ 498764 h 605642"/>
              <a:gd name="connsiteX24" fmla="*/ 23750 w 1033153"/>
              <a:gd name="connsiteY24" fmla="*/ 546265 h 605642"/>
              <a:gd name="connsiteX25" fmla="*/ 0 w 1033153"/>
              <a:gd name="connsiteY25" fmla="*/ 605642 h 60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33153" h="605642">
                <a:moveTo>
                  <a:pt x="1033153" y="261258"/>
                </a:moveTo>
                <a:cubicBezTo>
                  <a:pt x="1013361" y="241466"/>
                  <a:pt x="987179" y="226454"/>
                  <a:pt x="973776" y="201881"/>
                </a:cubicBezTo>
                <a:cubicBezTo>
                  <a:pt x="916394" y="96681"/>
                  <a:pt x="1008029" y="164425"/>
                  <a:pt x="938150" y="71252"/>
                </a:cubicBezTo>
                <a:cubicBezTo>
                  <a:pt x="926275" y="55418"/>
                  <a:pt x="905676" y="48507"/>
                  <a:pt x="890649" y="35626"/>
                </a:cubicBezTo>
                <a:cubicBezTo>
                  <a:pt x="877898" y="24696"/>
                  <a:pt x="866898" y="11875"/>
                  <a:pt x="855023" y="0"/>
                </a:cubicBezTo>
                <a:cubicBezTo>
                  <a:pt x="845066" y="1245"/>
                  <a:pt x="709310" y="16904"/>
                  <a:pt x="688769" y="23751"/>
                </a:cubicBezTo>
                <a:cubicBezTo>
                  <a:pt x="675229" y="28264"/>
                  <a:pt x="665909" y="41119"/>
                  <a:pt x="653143" y="47502"/>
                </a:cubicBezTo>
                <a:cubicBezTo>
                  <a:pt x="641947" y="53100"/>
                  <a:pt x="629392" y="55419"/>
                  <a:pt x="617517" y="59377"/>
                </a:cubicBezTo>
                <a:cubicBezTo>
                  <a:pt x="609600" y="75211"/>
                  <a:pt x="602363" y="91403"/>
                  <a:pt x="593766" y="106878"/>
                </a:cubicBezTo>
                <a:cubicBezTo>
                  <a:pt x="582557" y="127055"/>
                  <a:pt x="566712" y="144824"/>
                  <a:pt x="558140" y="166255"/>
                </a:cubicBezTo>
                <a:cubicBezTo>
                  <a:pt x="550644" y="184996"/>
                  <a:pt x="550223" y="205840"/>
                  <a:pt x="546265" y="225632"/>
                </a:cubicBezTo>
                <a:cubicBezTo>
                  <a:pt x="550987" y="291743"/>
                  <a:pt x="529420" y="375041"/>
                  <a:pt x="581891" y="427512"/>
                </a:cubicBezTo>
                <a:cubicBezTo>
                  <a:pt x="591983" y="437604"/>
                  <a:pt x="605642" y="443346"/>
                  <a:pt x="617517" y="451263"/>
                </a:cubicBezTo>
                <a:cubicBezTo>
                  <a:pt x="629392" y="435429"/>
                  <a:pt x="651499" y="423485"/>
                  <a:pt x="653143" y="403761"/>
                </a:cubicBezTo>
                <a:cubicBezTo>
                  <a:pt x="653494" y="399554"/>
                  <a:pt x="635447" y="290165"/>
                  <a:pt x="605641" y="273133"/>
                </a:cubicBezTo>
                <a:cubicBezTo>
                  <a:pt x="588116" y="263119"/>
                  <a:pt x="565846" y="266153"/>
                  <a:pt x="546265" y="261258"/>
                </a:cubicBezTo>
                <a:cubicBezTo>
                  <a:pt x="534121" y="258222"/>
                  <a:pt x="522514" y="253341"/>
                  <a:pt x="510639" y="249382"/>
                </a:cubicBezTo>
                <a:cubicBezTo>
                  <a:pt x="451262" y="253341"/>
                  <a:pt x="390600" y="248349"/>
                  <a:pt x="332509" y="261258"/>
                </a:cubicBezTo>
                <a:cubicBezTo>
                  <a:pt x="316115" y="264901"/>
                  <a:pt x="309785" y="286132"/>
                  <a:pt x="296883" y="296883"/>
                </a:cubicBezTo>
                <a:cubicBezTo>
                  <a:pt x="285919" y="306020"/>
                  <a:pt x="271349" y="310542"/>
                  <a:pt x="261257" y="320634"/>
                </a:cubicBezTo>
                <a:cubicBezTo>
                  <a:pt x="162531" y="419361"/>
                  <a:pt x="258670" y="350070"/>
                  <a:pt x="178130" y="403761"/>
                </a:cubicBezTo>
                <a:cubicBezTo>
                  <a:pt x="170213" y="415636"/>
                  <a:pt x="164471" y="429295"/>
                  <a:pt x="154379" y="439387"/>
                </a:cubicBezTo>
                <a:cubicBezTo>
                  <a:pt x="144287" y="449479"/>
                  <a:pt x="127669" y="451993"/>
                  <a:pt x="118753" y="463138"/>
                </a:cubicBezTo>
                <a:cubicBezTo>
                  <a:pt x="110933" y="472913"/>
                  <a:pt x="114698" y="488989"/>
                  <a:pt x="106878" y="498764"/>
                </a:cubicBezTo>
                <a:cubicBezTo>
                  <a:pt x="95686" y="512754"/>
                  <a:pt x="35441" y="540420"/>
                  <a:pt x="23750" y="546265"/>
                </a:cubicBezTo>
                <a:cubicBezTo>
                  <a:pt x="9076" y="590288"/>
                  <a:pt x="17473" y="570695"/>
                  <a:pt x="0" y="60564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448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4176" y="365125"/>
            <a:ext cx="11753385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04-1</a:t>
            </a:r>
            <a:r>
              <a:rPr lang="en-US" altLang="ko-KR" dirty="0"/>
              <a:t> </a:t>
            </a:r>
            <a:r>
              <a:rPr lang="ko-KR" altLang="en-US" dirty="0"/>
              <a:t>조건에 따라 흐름 조절하기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            -</a:t>
            </a:r>
            <a:r>
              <a:rPr lang="en-US" altLang="ko-KR" sz="3200" dirty="0"/>
              <a:t>if</a:t>
            </a:r>
            <a:r>
              <a:rPr lang="ko-KR" altLang="en-US" sz="3200" dirty="0"/>
              <a:t>문</a:t>
            </a:r>
            <a:r>
              <a:rPr lang="en-US" altLang="ko-KR" sz="3200" dirty="0"/>
              <a:t>, if…else</a:t>
            </a:r>
            <a:r>
              <a:rPr lang="ko-KR" altLang="en-US" sz="3200" dirty="0"/>
              <a:t>문과 조건 연산자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4" t="41489" r="12897" b="18487"/>
          <a:stretch/>
        </p:blipFill>
        <p:spPr>
          <a:xfrm>
            <a:off x="3216041" y="2503170"/>
            <a:ext cx="5006581" cy="23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181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의 배수 검사기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8034"/>
            <a:ext cx="5525271" cy="207674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01" y="4443187"/>
            <a:ext cx="5396570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501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</a:t>
            </a:r>
            <a:r>
              <a:rPr lang="en-US" altLang="ko-KR" dirty="0"/>
              <a:t>, if…else</a:t>
            </a:r>
            <a:r>
              <a:rPr lang="ko-KR" altLang="en-US" dirty="0"/>
              <a:t>문 작동 원리 알아보기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27717"/>
            <a:ext cx="984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</a:t>
            </a:r>
            <a:r>
              <a:rPr lang="ko-KR" altLang="en-US" dirty="0"/>
              <a:t>문 </a:t>
            </a:r>
            <a:r>
              <a:rPr lang="en-US" altLang="ko-KR" dirty="0"/>
              <a:t>– </a:t>
            </a:r>
            <a:r>
              <a:rPr lang="ko-KR" altLang="en-US" dirty="0"/>
              <a:t>소괄호 안의 조건이 </a:t>
            </a:r>
            <a:r>
              <a:rPr lang="en-US" altLang="ko-KR" dirty="0"/>
              <a:t>true</a:t>
            </a:r>
            <a:r>
              <a:rPr lang="ko-KR" altLang="en-US" dirty="0"/>
              <a:t>이면 중괄호 안의 자바스크립트소스를 실행하고 </a:t>
            </a:r>
            <a:r>
              <a:rPr lang="en-US" altLang="ko-KR" dirty="0"/>
              <a:t>false</a:t>
            </a:r>
            <a:r>
              <a:rPr lang="ko-KR" altLang="en-US" dirty="0"/>
              <a:t>이면 중괄호 안의 자바스크립트 소스를 무시합니다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19411"/>
            <a:ext cx="8611802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36460"/>
            <a:ext cx="8707630" cy="103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98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</a:t>
            </a:r>
            <a:r>
              <a:rPr lang="en-US" altLang="ko-KR" dirty="0"/>
              <a:t>, if…else</a:t>
            </a:r>
            <a:r>
              <a:rPr lang="ko-KR" altLang="en-US" dirty="0"/>
              <a:t>문 작동 원리 알아보기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27717"/>
            <a:ext cx="984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</a:t>
            </a:r>
            <a:r>
              <a:rPr lang="ko-KR" altLang="en-US" dirty="0"/>
              <a:t>문 </a:t>
            </a:r>
            <a:r>
              <a:rPr lang="en-US" altLang="ko-KR" dirty="0"/>
              <a:t>– </a:t>
            </a:r>
            <a:r>
              <a:rPr lang="ko-KR" altLang="en-US" dirty="0"/>
              <a:t>소괄호 안의 조건이 </a:t>
            </a:r>
            <a:r>
              <a:rPr lang="en-US" altLang="ko-KR" dirty="0"/>
              <a:t>true</a:t>
            </a:r>
            <a:r>
              <a:rPr lang="ko-KR" altLang="en-US" dirty="0"/>
              <a:t>이면 중괄호 안의 자바스크립트소스를 실행하고 </a:t>
            </a:r>
            <a:r>
              <a:rPr lang="en-US" altLang="ko-KR" dirty="0"/>
              <a:t>false</a:t>
            </a:r>
            <a:r>
              <a:rPr lang="ko-KR" altLang="en-US" dirty="0"/>
              <a:t>이면 중괄호 안의 자바스크립트 소스를 무시합니다</a:t>
            </a:r>
            <a:r>
              <a:rPr lang="en-US" altLang="ko-KR" dirty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22" y="2532073"/>
            <a:ext cx="10687106" cy="11366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88980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</a:t>
            </a:r>
            <a:r>
              <a:rPr lang="en-US" altLang="ko-KR" dirty="0"/>
              <a:t>, if…else</a:t>
            </a:r>
            <a:r>
              <a:rPr lang="ko-KR" altLang="en-US" dirty="0"/>
              <a:t>문 작동 원리 알아보기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27717"/>
            <a:ext cx="984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if-else</a:t>
            </a:r>
            <a:r>
              <a:rPr lang="ko-KR" altLang="en-US" dirty="0"/>
              <a:t>문 </a:t>
            </a:r>
            <a:r>
              <a:rPr lang="en-US" altLang="ko-KR" dirty="0"/>
              <a:t>–</a:t>
            </a:r>
            <a:r>
              <a:rPr lang="ko-KR" altLang="en-US" dirty="0"/>
              <a:t>조건을 확인해서 조건에 맞을 때</a:t>
            </a:r>
            <a:r>
              <a:rPr lang="en-US" altLang="ko-KR" dirty="0"/>
              <a:t>(</a:t>
            </a:r>
            <a:r>
              <a:rPr lang="ko-KR" altLang="en-US" dirty="0"/>
              <a:t>결과값이 </a:t>
            </a:r>
            <a:r>
              <a:rPr lang="en-US" altLang="ko-KR" dirty="0"/>
              <a:t>true) </a:t>
            </a:r>
            <a:r>
              <a:rPr lang="ko-KR" altLang="en-US" dirty="0"/>
              <a:t>실행할 명령과 조건이 </a:t>
            </a:r>
            <a:r>
              <a:rPr lang="ko-KR" altLang="en-US" dirty="0" err="1"/>
              <a:t>맞지않을때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결과값이 </a:t>
            </a:r>
            <a:r>
              <a:rPr lang="en-US" altLang="ko-KR" dirty="0"/>
              <a:t>false) </a:t>
            </a:r>
            <a:r>
              <a:rPr lang="ko-KR" altLang="en-US" dirty="0"/>
              <a:t>실행할 명령이 따로 있다면 </a:t>
            </a:r>
            <a:r>
              <a:rPr lang="en-US" altLang="ko-KR" dirty="0"/>
              <a:t>if</a:t>
            </a:r>
            <a:r>
              <a:rPr lang="ko-KR" altLang="en-US" dirty="0"/>
              <a:t>문과 함께 </a:t>
            </a:r>
            <a:r>
              <a:rPr lang="en-US" altLang="ko-KR" dirty="0"/>
              <a:t>else</a:t>
            </a:r>
            <a:r>
              <a:rPr lang="ko-KR" altLang="en-US" dirty="0"/>
              <a:t>문을 사용합니다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471"/>
          <a:stretch/>
        </p:blipFill>
        <p:spPr>
          <a:xfrm>
            <a:off x="838200" y="2587083"/>
            <a:ext cx="9581391" cy="3512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132" y="5262159"/>
            <a:ext cx="4187787" cy="167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140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25190" y="2062976"/>
            <a:ext cx="1081669" cy="92555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분</a:t>
            </a:r>
            <a:endParaRPr lang="en-US" altLang="ko-KR" sz="2400" dirty="0"/>
          </a:p>
          <a:p>
            <a:pPr algn="ctr"/>
            <a:r>
              <a:rPr lang="ko-KR" altLang="en-US" sz="2400" dirty="0"/>
              <a:t>복습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1034" y="2163337"/>
            <a:ext cx="849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변수 </a:t>
            </a:r>
            <a:r>
              <a:rPr lang="en-US" altLang="ko-KR" dirty="0"/>
              <a:t>age </a:t>
            </a:r>
            <a:r>
              <a:rPr lang="ko-KR" altLang="en-US" dirty="0"/>
              <a:t>값이 </a:t>
            </a:r>
            <a:r>
              <a:rPr lang="en-US" altLang="ko-KR" dirty="0"/>
              <a:t>18</a:t>
            </a:r>
            <a:r>
              <a:rPr lang="ko-KR" altLang="en-US" dirty="0"/>
              <a:t>보다 크거나 같으면 </a:t>
            </a:r>
            <a:r>
              <a:rPr lang="en-US" altLang="ko-KR" dirty="0"/>
              <a:t>“</a:t>
            </a:r>
            <a:r>
              <a:rPr lang="ko-KR" altLang="en-US" dirty="0"/>
              <a:t>성인입니다</a:t>
            </a:r>
            <a:r>
              <a:rPr lang="en-US" altLang="ko-KR" dirty="0"/>
              <a:t>“</a:t>
            </a:r>
            <a:r>
              <a:rPr lang="ko-KR" altLang="en-US" dirty="0"/>
              <a:t>라고 표시하고 그렇지 않으면 </a:t>
            </a:r>
            <a:r>
              <a:rPr lang="en-US" altLang="ko-KR" dirty="0"/>
              <a:t>“</a:t>
            </a:r>
            <a:r>
              <a:rPr lang="ko-KR" altLang="en-US" dirty="0"/>
              <a:t>미성년입니다</a:t>
            </a:r>
            <a:r>
              <a:rPr lang="en-US" altLang="ko-KR" dirty="0"/>
              <a:t>”</a:t>
            </a:r>
            <a:r>
              <a:rPr lang="ko-KR" altLang="en-US" dirty="0"/>
              <a:t>라고 </a:t>
            </a:r>
            <a:r>
              <a:rPr lang="ko-KR" altLang="en-US" dirty="0" err="1"/>
              <a:t>알림창에</a:t>
            </a:r>
            <a:r>
              <a:rPr lang="ko-KR" altLang="en-US" dirty="0"/>
              <a:t> 표시하는 소스를 작성하시오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05176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조건연산자</a:t>
            </a:r>
            <a:r>
              <a:rPr lang="en-US" altLang="ko-KR" dirty="0"/>
              <a:t>- ?(</a:t>
            </a:r>
            <a:r>
              <a:rPr lang="ko-KR" altLang="en-US" dirty="0"/>
              <a:t>물음표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: (</a:t>
            </a:r>
            <a:r>
              <a:rPr lang="ko-KR" altLang="en-US" dirty="0"/>
              <a:t>콜론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27717"/>
            <a:ext cx="9844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만약 조건이 하나이고 </a:t>
            </a:r>
            <a:r>
              <a:rPr lang="en-US" altLang="ko-KR" dirty="0"/>
              <a:t>true</a:t>
            </a:r>
            <a:r>
              <a:rPr lang="ko-KR" altLang="en-US" dirty="0"/>
              <a:t>일 때 와 </a:t>
            </a:r>
            <a:r>
              <a:rPr lang="en-US" altLang="ko-KR" dirty="0"/>
              <a:t>false</a:t>
            </a:r>
            <a:r>
              <a:rPr lang="ko-KR" altLang="en-US" dirty="0"/>
              <a:t>일 때 실행할 명령도 하나 뿐이라면 조건연산자를 사용하는 것이 간단함</a:t>
            </a:r>
            <a:r>
              <a:rPr lang="en-US" altLang="ko-KR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7992" y="2530114"/>
            <a:ext cx="9445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(score&gt;=60) ? alert(“</a:t>
            </a:r>
            <a:r>
              <a:rPr lang="ko-KR" altLang="en-US" sz="3600" dirty="0"/>
              <a:t>통과</a:t>
            </a:r>
            <a:r>
              <a:rPr lang="en-US" altLang="ko-KR" sz="3600" dirty="0"/>
              <a:t>”) : alert(“</a:t>
            </a:r>
            <a:r>
              <a:rPr lang="ko-KR" altLang="en-US" sz="3600" dirty="0"/>
              <a:t>실패</a:t>
            </a:r>
            <a:r>
              <a:rPr lang="en-US" altLang="ko-KR" sz="3600" dirty="0"/>
              <a:t>”) </a:t>
            </a:r>
            <a:endParaRPr lang="ko-KR" altLang="en-US" sz="36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838200" y="2530114"/>
            <a:ext cx="2930912" cy="1485667"/>
            <a:chOff x="838200" y="2530114"/>
            <a:chExt cx="2930912" cy="1485667"/>
          </a:xfrm>
        </p:grpSpPr>
        <p:sp>
          <p:nvSpPr>
            <p:cNvPr id="5" name="직사각형 4"/>
            <p:cNvSpPr/>
            <p:nvPr/>
          </p:nvSpPr>
          <p:spPr>
            <a:xfrm>
              <a:off x="838200" y="2530114"/>
              <a:ext cx="2930912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>
              <a:stCxn id="5" idx="2"/>
            </p:cNvCxnSpPr>
            <p:nvPr/>
          </p:nvCxnSpPr>
          <p:spPr>
            <a:xfrm>
              <a:off x="2303656" y="3176445"/>
              <a:ext cx="0" cy="47000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962615" y="3646449"/>
              <a:ext cx="847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조건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049751" y="2530114"/>
            <a:ext cx="293091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4" idx="2"/>
          </p:cNvCxnSpPr>
          <p:nvPr/>
        </p:nvCxnSpPr>
        <p:spPr>
          <a:xfrm>
            <a:off x="5515207" y="3176445"/>
            <a:ext cx="0" cy="4700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75563" y="3646449"/>
            <a:ext cx="261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조건이 </a:t>
            </a:r>
            <a:r>
              <a:rPr lang="en-US" altLang="ko-KR" dirty="0"/>
              <a:t>true</a:t>
            </a:r>
            <a:r>
              <a:rPr lang="ko-KR" altLang="en-US" dirty="0" err="1"/>
              <a:t>일때</a:t>
            </a:r>
            <a:r>
              <a:rPr lang="ko-KR" altLang="en-US" dirty="0"/>
              <a:t> 실행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7071731" y="2530114"/>
            <a:ext cx="3321206" cy="1485667"/>
            <a:chOff x="838200" y="2530114"/>
            <a:chExt cx="3321206" cy="1485667"/>
          </a:xfrm>
        </p:grpSpPr>
        <p:sp>
          <p:nvSpPr>
            <p:cNvPr id="23" name="직사각형 22"/>
            <p:cNvSpPr/>
            <p:nvPr/>
          </p:nvSpPr>
          <p:spPr>
            <a:xfrm>
              <a:off x="838200" y="2530114"/>
              <a:ext cx="2930912" cy="64633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연결선 23"/>
            <p:cNvCxnSpPr>
              <a:stCxn id="23" idx="2"/>
            </p:cNvCxnSpPr>
            <p:nvPr/>
          </p:nvCxnSpPr>
          <p:spPr>
            <a:xfrm>
              <a:off x="2303656" y="3176445"/>
              <a:ext cx="0" cy="47000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27772" y="3646449"/>
              <a:ext cx="3131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조건이 </a:t>
              </a:r>
              <a:r>
                <a:rPr lang="en-US" altLang="ko-KR" dirty="0"/>
                <a:t>false</a:t>
              </a:r>
              <a:r>
                <a:rPr lang="ko-KR" altLang="en-US" dirty="0" err="1"/>
                <a:t>일때</a:t>
              </a:r>
              <a:r>
                <a:rPr lang="ko-KR" altLang="en-US" dirty="0"/>
                <a:t>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5945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의 배수 검사기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73" y="1362568"/>
            <a:ext cx="9063894" cy="54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522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385" y="365125"/>
            <a:ext cx="11719932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04-2</a:t>
            </a:r>
            <a:r>
              <a:rPr lang="en-US" altLang="ko-KR" dirty="0"/>
              <a:t> </a:t>
            </a:r>
            <a:r>
              <a:rPr lang="ko-KR" altLang="en-US" dirty="0"/>
              <a:t>조건이 많을 때 흐름 조절하기 </a:t>
            </a:r>
            <a:r>
              <a:rPr lang="en-US" altLang="ko-KR" dirty="0"/>
              <a:t>-switch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4" y="1690688"/>
            <a:ext cx="12162335" cy="44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501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385" y="365125"/>
            <a:ext cx="11719932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04-3</a:t>
            </a:r>
            <a:r>
              <a:rPr lang="en-US" altLang="ko-KR" dirty="0"/>
              <a:t> </a:t>
            </a:r>
            <a:r>
              <a:rPr lang="ko-KR" altLang="en-US" dirty="0"/>
              <a:t>명령 반복 실행하기 </a:t>
            </a:r>
            <a:r>
              <a:rPr lang="en-US" altLang="ko-KR" dirty="0"/>
              <a:t>– for</a:t>
            </a:r>
            <a:r>
              <a:rPr lang="ko-KR" altLang="en-US" dirty="0"/>
              <a:t>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941" y="1596392"/>
            <a:ext cx="6110868" cy="31489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385" y="1650216"/>
            <a:ext cx="5018049" cy="3000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var</a:t>
            </a:r>
            <a:r>
              <a:rPr lang="en-US" altLang="ko-KR" dirty="0"/>
              <a:t> sum=0;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sum+=1;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sum +=2;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sum +=3;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sum +=4;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sum +=5;</a:t>
            </a:r>
          </a:p>
          <a:p>
            <a:pPr>
              <a:lnSpc>
                <a:spcPct val="150000"/>
              </a:lnSpc>
            </a:pPr>
            <a:r>
              <a:rPr lang="en-US" altLang="ko-KR" dirty="0" err="1"/>
              <a:t>document.write</a:t>
            </a:r>
            <a:r>
              <a:rPr lang="en-US" altLang="ko-KR" dirty="0"/>
              <a:t>(“1</a:t>
            </a:r>
            <a:r>
              <a:rPr lang="ko-KR" altLang="en-US" dirty="0"/>
              <a:t>부터 </a:t>
            </a:r>
            <a:r>
              <a:rPr lang="en-US" altLang="ko-KR" dirty="0"/>
              <a:t>5</a:t>
            </a:r>
            <a:r>
              <a:rPr lang="ko-KR" altLang="en-US" dirty="0"/>
              <a:t>까지 더하면</a:t>
            </a:r>
            <a:r>
              <a:rPr lang="en-US" altLang="ko-KR" dirty="0"/>
              <a:t>”+sum);</a:t>
            </a:r>
          </a:p>
        </p:txBody>
      </p:sp>
    </p:spTree>
    <p:extLst>
      <p:ext uri="{BB962C8B-B14F-4D97-AF65-F5344CB8AC3E}">
        <p14:creationId xmlns:p14="http://schemas.microsoft.com/office/powerpoint/2010/main" val="110086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10C430F-0798-40B4-BD78-A3BC260F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/>
              <a:t>서버를 구성하고 서버용 프로그램을 만들수 있다</a:t>
            </a:r>
          </a:p>
        </p:txBody>
      </p:sp>
      <p:pic>
        <p:nvPicPr>
          <p:cNvPr id="2" name="그림 1">
            <a:hlinkClick r:id="rId3"/>
            <a:extLst>
              <a:ext uri="{FF2B5EF4-FFF2-40B4-BE49-F238E27FC236}">
                <a16:creationId xmlns:a16="http://schemas.microsoft.com/office/drawing/2014/main" id="{A046E070-13E4-460E-AB5F-97F862A179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09" b="32105"/>
          <a:stretch/>
        </p:blipFill>
        <p:spPr>
          <a:xfrm>
            <a:off x="1803954" y="1690688"/>
            <a:ext cx="8920976" cy="44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922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385" y="365125"/>
            <a:ext cx="11719932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04-4</a:t>
            </a:r>
            <a:r>
              <a:rPr lang="en-US" altLang="ko-KR" dirty="0"/>
              <a:t> for</a:t>
            </a:r>
            <a:r>
              <a:rPr lang="ko-KR" altLang="en-US" dirty="0"/>
              <a:t>문 반복하기 </a:t>
            </a:r>
            <a:r>
              <a:rPr lang="en-US" altLang="ko-KR" dirty="0"/>
              <a:t>– </a:t>
            </a:r>
            <a:r>
              <a:rPr lang="ko-KR" altLang="en-US" dirty="0"/>
              <a:t>중첩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28" y="1690688"/>
            <a:ext cx="10821910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959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385" y="365125"/>
            <a:ext cx="11719932" cy="13255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04-5</a:t>
            </a:r>
            <a:r>
              <a:rPr lang="en-US" altLang="ko-KR" dirty="0"/>
              <a:t> </a:t>
            </a:r>
            <a:r>
              <a:rPr lang="ko-KR" altLang="en-US" dirty="0" err="1"/>
              <a:t>특정조건에</a:t>
            </a:r>
            <a:r>
              <a:rPr lang="ko-KR" altLang="en-US" dirty="0"/>
              <a:t> 따라 반복하기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             – while</a:t>
            </a:r>
            <a:r>
              <a:rPr lang="ko-KR" altLang="en-US" dirty="0"/>
              <a:t>문</a:t>
            </a:r>
            <a:r>
              <a:rPr lang="en-US" altLang="ko-KR" dirty="0"/>
              <a:t>,do-while</a:t>
            </a:r>
            <a:r>
              <a:rPr lang="ko-KR" altLang="en-US" dirty="0"/>
              <a:t>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956" y="1817649"/>
            <a:ext cx="81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팩토리얼</a:t>
            </a:r>
            <a:r>
              <a:rPr lang="ko-KR" altLang="en-US" dirty="0"/>
              <a:t> 프로그램  만들기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461633"/>
              </p:ext>
            </p:extLst>
          </p:nvPr>
        </p:nvGraphicFramePr>
        <p:xfrm>
          <a:off x="972635" y="2593070"/>
          <a:ext cx="7479990" cy="2145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330">
                  <a:extLst>
                    <a:ext uri="{9D8B030D-6E8A-4147-A177-3AD203B41FA5}">
                      <a16:colId xmlns:a16="http://schemas.microsoft.com/office/drawing/2014/main" val="3176524821"/>
                    </a:ext>
                  </a:extLst>
                </a:gridCol>
                <a:gridCol w="2493330">
                  <a:extLst>
                    <a:ext uri="{9D8B030D-6E8A-4147-A177-3AD203B41FA5}">
                      <a16:colId xmlns:a16="http://schemas.microsoft.com/office/drawing/2014/main" val="3254453962"/>
                    </a:ext>
                  </a:extLst>
                </a:gridCol>
                <a:gridCol w="2493330">
                  <a:extLst>
                    <a:ext uri="{9D8B030D-6E8A-4147-A177-3AD203B41FA5}">
                      <a16:colId xmlns:a16="http://schemas.microsoft.com/office/drawing/2014/main" val="1285699883"/>
                    </a:ext>
                  </a:extLst>
                </a:gridCol>
              </a:tblGrid>
              <a:tr h="6184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주어진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표현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계산식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8774105"/>
                  </a:ext>
                </a:extLst>
              </a:tr>
              <a:tr h="4683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1!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582737"/>
                  </a:ext>
                </a:extLst>
              </a:tr>
              <a:tr h="5165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2!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1*2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948623"/>
                  </a:ext>
                </a:extLst>
              </a:tr>
              <a:tr h="541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3!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1*2*3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4539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20273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385" y="365125"/>
            <a:ext cx="11719932" cy="13255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04-5</a:t>
            </a:r>
            <a:r>
              <a:rPr lang="en-US" altLang="ko-KR" dirty="0"/>
              <a:t> </a:t>
            </a:r>
            <a:r>
              <a:rPr lang="ko-KR" altLang="en-US" dirty="0" err="1"/>
              <a:t>특정조건에</a:t>
            </a:r>
            <a:r>
              <a:rPr lang="ko-KR" altLang="en-US" dirty="0"/>
              <a:t> 따라 반복하기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             – while</a:t>
            </a:r>
            <a:r>
              <a:rPr lang="ko-KR" altLang="en-US" dirty="0"/>
              <a:t>문</a:t>
            </a:r>
            <a:r>
              <a:rPr lang="en-US" altLang="ko-KR" dirty="0"/>
              <a:t>,do-while</a:t>
            </a:r>
            <a:r>
              <a:rPr lang="ko-KR" altLang="en-US" dirty="0"/>
              <a:t>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956" y="1817649"/>
            <a:ext cx="81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팩토리얼</a:t>
            </a:r>
            <a:r>
              <a:rPr lang="ko-KR" altLang="en-US" dirty="0"/>
              <a:t> 프로그램  만들기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5" y="2313941"/>
            <a:ext cx="6757639" cy="44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009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385" y="365125"/>
            <a:ext cx="11719932" cy="13255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04-6</a:t>
            </a:r>
            <a:r>
              <a:rPr lang="en-US" altLang="ko-KR" dirty="0"/>
              <a:t> </a:t>
            </a:r>
            <a:r>
              <a:rPr lang="ko-KR" altLang="en-US" dirty="0"/>
              <a:t>반복을 건너뛰거나 멈추기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                        – break</a:t>
            </a:r>
            <a:r>
              <a:rPr lang="ko-KR" altLang="en-US" dirty="0"/>
              <a:t>문</a:t>
            </a:r>
            <a:r>
              <a:rPr lang="en-US" altLang="ko-KR" dirty="0"/>
              <a:t>,continue</a:t>
            </a:r>
            <a:r>
              <a:rPr lang="ko-KR" altLang="en-US" dirty="0"/>
              <a:t>문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956" y="1817649"/>
            <a:ext cx="811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짝수 더하기 프로그램  만들기</a:t>
            </a:r>
            <a:r>
              <a:rPr lang="en-US" altLang="ko-KR" dirty="0"/>
              <a:t>- </a:t>
            </a:r>
            <a:r>
              <a:rPr lang="ko-KR" altLang="en-US" dirty="0" err="1"/>
              <a:t>반복문</a:t>
            </a:r>
            <a:r>
              <a:rPr lang="en-US" altLang="ko-KR" dirty="0"/>
              <a:t>, </a:t>
            </a:r>
            <a:r>
              <a:rPr lang="en-US" altLang="ko-KR" dirty="0" err="1"/>
              <a:t>continu</a:t>
            </a:r>
            <a:r>
              <a:rPr lang="ko-KR" altLang="en-US" dirty="0"/>
              <a:t>문</a:t>
            </a:r>
            <a:r>
              <a:rPr lang="en-US" altLang="ko-KR" dirty="0"/>
              <a:t>, if</a:t>
            </a:r>
            <a:r>
              <a:rPr lang="ko-KR" altLang="en-US" dirty="0"/>
              <a:t>문 활용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24" y="2313942"/>
            <a:ext cx="5582429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797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73BBB4-8B55-4B81-AF75-AE66C9BF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772819"/>
            <a:ext cx="10515600" cy="1325563"/>
          </a:xfrm>
        </p:spPr>
        <p:txBody>
          <a:bodyPr/>
          <a:lstStyle/>
          <a:p>
            <a:r>
              <a:rPr lang="ko-KR" altLang="en-US"/>
              <a:t>복습하기</a:t>
            </a:r>
          </a:p>
        </p:txBody>
      </p:sp>
    </p:spTree>
    <p:extLst>
      <p:ext uri="{BB962C8B-B14F-4D97-AF65-F5344CB8AC3E}">
        <p14:creationId xmlns:p14="http://schemas.microsoft.com/office/powerpoint/2010/main" val="19398179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94624"/>
            <a:ext cx="12192000" cy="399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778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61170"/>
            <a:ext cx="12192502" cy="37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5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01-3 </a:t>
            </a:r>
            <a:r>
              <a:rPr lang="ko-KR" altLang="en-US" dirty="0"/>
              <a:t>자바스크립트의 특징은 무엇일까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모든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웹브라우저에서 작동한다</a:t>
            </a:r>
            <a:endParaRPr lang="en-US" altLang="ko-KR" b="1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웹브라우저에서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실행 결과를 즉시 확인할 수 있다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풀스택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 웹 개발뿐만 아니라 다양한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용도의 프로그램을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만들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수있다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다양한 자바스크립트 공개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API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를 사용할 수 있다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다양한 라이브러리와 프레임 워크를 사용할 수 있다</a:t>
            </a:r>
          </a:p>
        </p:txBody>
      </p:sp>
    </p:spTree>
    <p:extLst>
      <p:ext uri="{BB962C8B-B14F-4D97-AF65-F5344CB8AC3E}">
        <p14:creationId xmlns:p14="http://schemas.microsoft.com/office/powerpoint/2010/main" val="156540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7E87B32-943B-49FB-ADBC-D579CD7FAC3D}"/>
              </a:ext>
            </a:extLst>
          </p:cNvPr>
          <p:cNvSpPr/>
          <p:nvPr/>
        </p:nvSpPr>
        <p:spPr>
          <a:xfrm>
            <a:off x="5620752" y="986589"/>
            <a:ext cx="950495" cy="9504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02</a:t>
            </a:r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8F4D7-D527-4170-9117-6C7A8A0B38CE}"/>
              </a:ext>
            </a:extLst>
          </p:cNvPr>
          <p:cNvSpPr txBox="1"/>
          <p:nvPr/>
        </p:nvSpPr>
        <p:spPr>
          <a:xfrm>
            <a:off x="3967412" y="2538817"/>
            <a:ext cx="4257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/>
              <a:t>자바스크립트와 친해지기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FE408-B572-4A3F-8EE0-B074163CD026}"/>
              </a:ext>
            </a:extLst>
          </p:cNvPr>
          <p:cNvSpPr txBox="1"/>
          <p:nvPr/>
        </p:nvSpPr>
        <p:spPr>
          <a:xfrm>
            <a:off x="1945105" y="3880185"/>
            <a:ext cx="7351294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02-1 </a:t>
            </a:r>
            <a:r>
              <a:rPr lang="ko-KR" altLang="en-US"/>
              <a:t>개발환경준비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02-2 </a:t>
            </a:r>
            <a:r>
              <a:rPr lang="ko-KR" altLang="en-US"/>
              <a:t>비주얼 스튜디오 코드와 인사하기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02-3 </a:t>
            </a:r>
            <a:r>
              <a:rPr lang="ko-KR" altLang="en-US"/>
              <a:t>자바스크립트 소스 작성하고 실행하기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02-4 </a:t>
            </a:r>
            <a:r>
              <a:rPr lang="ko-KR" altLang="en-US"/>
              <a:t>나의 첫번째 자바스크립트 프로그램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02-5 </a:t>
            </a:r>
            <a:r>
              <a:rPr lang="ko-KR" altLang="en-US"/>
              <a:t>자바스크립트의 입력과 출력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02-6 </a:t>
            </a:r>
            <a:r>
              <a:rPr lang="ko-KR" altLang="en-US"/>
              <a:t>자바스크립트 소스를 작성할 때 지켜야 할 규칙</a:t>
            </a:r>
            <a:r>
              <a:rPr lang="en-US" altLang="ko-KR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08"/>
          <a:stretch/>
        </p:blipFill>
        <p:spPr>
          <a:xfrm>
            <a:off x="9054527" y="4681728"/>
            <a:ext cx="2122903" cy="1730240"/>
          </a:xfrm>
          <a:prstGeom prst="rect">
            <a:avLst/>
          </a:prstGeom>
        </p:spPr>
      </p:pic>
      <p:sp>
        <p:nvSpPr>
          <p:cNvPr id="7" name="모서리가 둥근 사각형 설명선 6"/>
          <p:cNvSpPr/>
          <p:nvPr/>
        </p:nvSpPr>
        <p:spPr>
          <a:xfrm>
            <a:off x="9586374" y="3596721"/>
            <a:ext cx="1911096" cy="841248"/>
          </a:xfrm>
          <a:prstGeom prst="wedgeRoundRectCallout">
            <a:avLst>
              <a:gd name="adj1" fmla="val -29446"/>
              <a:gd name="adj2" fmla="val 8206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자바스크립트는 어떻게 이용하는 걸까</a:t>
            </a:r>
            <a:r>
              <a:rPr lang="en-US" altLang="ko-KR" sz="1200" dirty="0">
                <a:solidFill>
                  <a:schemeClr val="tx1"/>
                </a:solidFill>
              </a:rPr>
              <a:t>?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444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00DF1-27CB-473A-B367-2B46B60C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02-1</a:t>
            </a:r>
            <a:r>
              <a:rPr lang="en-US" altLang="ko-KR" dirty="0"/>
              <a:t> </a:t>
            </a:r>
            <a:r>
              <a:rPr lang="ko-KR" altLang="en-US" dirty="0"/>
              <a:t>개발환경준비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E6987-F8DE-45E8-BC8B-D1DEB6D3F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44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ko-KR" altLang="en-US" dirty="0"/>
              <a:t>크롬브라우저 설치</a:t>
            </a:r>
            <a:endParaRPr lang="en-US" altLang="ko-KR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ko-KR" altLang="en-US" dirty="0" err="1"/>
              <a:t>비주얼</a:t>
            </a:r>
            <a:r>
              <a:rPr lang="ko-KR" altLang="en-US" dirty="0"/>
              <a:t> 스튜디오코드 설치</a:t>
            </a:r>
            <a:endParaRPr lang="en-US" altLang="ko-KR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ko-KR" altLang="en-US" dirty="0" err="1"/>
              <a:t>비주얼</a:t>
            </a:r>
            <a:r>
              <a:rPr lang="ko-KR" altLang="en-US" dirty="0"/>
              <a:t> 스튜디오 코드 </a:t>
            </a:r>
            <a:r>
              <a:rPr lang="ko-KR" altLang="en-US"/>
              <a:t>한글판 바꾸기</a:t>
            </a: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ko-KR"/>
          </a:p>
          <a:p>
            <a:pPr marL="0" indent="0">
              <a:lnSpc>
                <a:spcPct val="110000"/>
              </a:lnSpc>
              <a:buNone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FE6592C-D85A-45D3-B516-B6F582650C3F}"/>
              </a:ext>
            </a:extLst>
          </p:cNvPr>
          <p:cNvGrpSpPr/>
          <p:nvPr/>
        </p:nvGrpSpPr>
        <p:grpSpPr>
          <a:xfrm>
            <a:off x="1009650" y="3555524"/>
            <a:ext cx="9380929" cy="2069106"/>
            <a:chOff x="917500" y="2669561"/>
            <a:chExt cx="9380929" cy="20691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4E32370-DE17-4DDC-AB26-423DAE9D0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884" b="67682"/>
            <a:stretch/>
          </p:blipFill>
          <p:spPr>
            <a:xfrm>
              <a:off x="993700" y="2669561"/>
              <a:ext cx="9304729" cy="20691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ABBF3C7-CBE8-4D3C-B58D-082D00211719}"/>
                </a:ext>
              </a:extLst>
            </p:cNvPr>
            <p:cNvSpPr/>
            <p:nvPr/>
          </p:nvSpPr>
          <p:spPr>
            <a:xfrm>
              <a:off x="917500" y="4240530"/>
              <a:ext cx="601980" cy="4981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6A43088-5B95-4BA2-9D5E-FFC53D549E4B}"/>
                </a:ext>
              </a:extLst>
            </p:cNvPr>
            <p:cNvSpPr/>
            <p:nvPr/>
          </p:nvSpPr>
          <p:spPr>
            <a:xfrm>
              <a:off x="1291590" y="3099414"/>
              <a:ext cx="1131570" cy="4367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5E984F9-BA5B-4804-B26F-0B20CFE3D30D}"/>
                </a:ext>
              </a:extLst>
            </p:cNvPr>
            <p:cNvSpPr/>
            <p:nvPr/>
          </p:nvSpPr>
          <p:spPr>
            <a:xfrm>
              <a:off x="4777384" y="3888084"/>
              <a:ext cx="1131570" cy="4367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023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08C2627-68F7-4E34-BF98-1CAC2C61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" y="1935555"/>
            <a:ext cx="10496550" cy="27622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B300DF1-27CB-473A-B367-2B46B60C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02-1</a:t>
            </a:r>
            <a:r>
              <a:rPr lang="en-US" altLang="ko-KR" dirty="0"/>
              <a:t> </a:t>
            </a:r>
            <a:r>
              <a:rPr lang="ko-KR" altLang="en-US" dirty="0"/>
              <a:t>개발환경준비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E6987-F8DE-45E8-BC8B-D1DEB6D3F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9660" y="152844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r>
              <a:rPr lang="en-US" altLang="ko-KR"/>
              <a:t>live server </a:t>
            </a:r>
            <a:r>
              <a:rPr lang="ko-KR" altLang="en-US"/>
              <a:t>설치</a:t>
            </a: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endParaRPr lang="en-US" altLang="ko-KR" b="1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endParaRPr lang="en-US" altLang="ko-KR"/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r>
              <a:rPr lang="ko-KR" altLang="en-US"/>
              <a:t>실습폴더 만들기 </a:t>
            </a:r>
            <a:r>
              <a:rPr lang="en-US" altLang="ko-KR"/>
              <a:t>(D:</a:t>
            </a:r>
            <a:r>
              <a:rPr lang="ko-KR" altLang="en-US"/>
              <a:t>드라이브에 홍길동 폴더 만들기</a:t>
            </a:r>
            <a:r>
              <a:rPr lang="en-US" altLang="ko-KR"/>
              <a:t>)- </a:t>
            </a:r>
            <a:r>
              <a:rPr lang="ko-KR" altLang="en-US"/>
              <a:t>파일 다운 로드 하기 </a:t>
            </a:r>
            <a:r>
              <a:rPr lang="en-US" altLang="ko-KR"/>
              <a:t/>
            </a:r>
            <a:br>
              <a:rPr lang="en-US" altLang="ko-KR"/>
            </a:br>
            <a:r>
              <a:rPr lang="en-US" altLang="ko-KR"/>
              <a:t> </a:t>
            </a:r>
            <a:r>
              <a:rPr lang="ko-KR" altLang="en-US"/>
              <a:t>이지스퍼블리싱 홈페이지 자료실 </a:t>
            </a:r>
            <a:r>
              <a:rPr lang="en-US" altLang="ko-KR" sz="2400" b="1"/>
              <a:t> </a:t>
            </a:r>
            <a:r>
              <a:rPr lang="en-US" altLang="ko-KR"/>
              <a:t>gitHub.com/funnycom/js-basic-book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 startAt="4"/>
            </a:pP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BBF3C7-CBE8-4D3C-B58D-082D00211719}"/>
              </a:ext>
            </a:extLst>
          </p:cNvPr>
          <p:cNvSpPr/>
          <p:nvPr/>
        </p:nvSpPr>
        <p:spPr>
          <a:xfrm>
            <a:off x="445770" y="4015423"/>
            <a:ext cx="601980" cy="498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A43088-5B95-4BA2-9D5E-FFC53D549E4B}"/>
              </a:ext>
            </a:extLst>
          </p:cNvPr>
          <p:cNvSpPr/>
          <p:nvPr/>
        </p:nvSpPr>
        <p:spPr>
          <a:xfrm>
            <a:off x="1005840" y="2396913"/>
            <a:ext cx="1954530" cy="457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E984F9-BA5B-4804-B26F-0B20CFE3D30D}"/>
              </a:ext>
            </a:extLst>
          </p:cNvPr>
          <p:cNvSpPr/>
          <p:nvPr/>
        </p:nvSpPr>
        <p:spPr>
          <a:xfrm>
            <a:off x="6251854" y="3485737"/>
            <a:ext cx="1131570" cy="4367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833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54"/>
            <a:ext cx="12148170" cy="68333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3340" y="439616"/>
            <a:ext cx="899892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gitHub.com/</a:t>
            </a:r>
            <a:r>
              <a:rPr lang="en-US" altLang="ko-KR" sz="4000" dirty="0" err="1"/>
              <a:t>funnycom</a:t>
            </a:r>
            <a:r>
              <a:rPr lang="en-US" altLang="ko-KR" sz="4000" dirty="0"/>
              <a:t>/</a:t>
            </a:r>
            <a:r>
              <a:rPr lang="en-US" altLang="ko-KR" sz="4000" dirty="0" err="1"/>
              <a:t>js</a:t>
            </a:r>
            <a:r>
              <a:rPr lang="en-US" altLang="ko-KR" sz="4000" dirty="0"/>
              <a:t>-basic-book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8317523" y="3745522"/>
            <a:ext cx="2593731" cy="1037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91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-59148"/>
            <a:ext cx="1219200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gitHub.com/</a:t>
            </a:r>
            <a:r>
              <a:rPr lang="en-US" altLang="ko-KR" sz="4000" dirty="0" err="1"/>
              <a:t>funnycom</a:t>
            </a:r>
            <a:r>
              <a:rPr lang="en-US" altLang="ko-KR" sz="4000" dirty="0"/>
              <a:t>/</a:t>
            </a:r>
            <a:r>
              <a:rPr lang="en-US" altLang="ko-KR" sz="4000" dirty="0" err="1"/>
              <a:t>js</a:t>
            </a:r>
            <a:r>
              <a:rPr lang="en-US" altLang="ko-KR" sz="4000" dirty="0"/>
              <a:t>-basic-book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819443" y="4339244"/>
            <a:ext cx="4284572" cy="4520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6234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B5013-3959-4DF7-BDAD-95273530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02-2</a:t>
            </a:r>
            <a:r>
              <a:rPr lang="en-US" altLang="ko-KR" dirty="0"/>
              <a:t> </a:t>
            </a:r>
            <a:r>
              <a:rPr lang="ko-KR" altLang="en-US" dirty="0" err="1"/>
              <a:t>비주얼</a:t>
            </a:r>
            <a:r>
              <a:rPr lang="ko-KR" altLang="en-US" dirty="0"/>
              <a:t> 스튜디오 코드와 인사하기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200529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/>
              <a:t>작업폴더를 설정하기</a:t>
            </a:r>
            <a:r>
              <a:rPr lang="en-US" altLang="ko-KR" sz="2400"/>
              <a:t>(</a:t>
            </a:r>
            <a:r>
              <a:rPr lang="ko-KR" altLang="en-US" sz="2400"/>
              <a:t>다운받은 예제폴더를 작업폴더로 정하기</a:t>
            </a:r>
            <a:r>
              <a:rPr lang="en-US" altLang="ko-KR" sz="2400"/>
              <a:t>)</a:t>
            </a:r>
            <a:endParaRPr lang="en-US" altLang="ko-KR" sz="24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/>
              <a:t>02/change-1.html </a:t>
            </a:r>
            <a:r>
              <a:rPr lang="ko-KR" altLang="en-US" sz="2400" dirty="0"/>
              <a:t>파일 열어보기</a:t>
            </a:r>
            <a:endParaRPr lang="en-US" altLang="ko-KR" sz="24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/>
              <a:t>02/greeting.</a:t>
            </a:r>
            <a:r>
              <a:rPr lang="en-US" altLang="ko-KR" sz="2400"/>
              <a:t>html </a:t>
            </a:r>
            <a:r>
              <a:rPr lang="ko-KR" altLang="en-US" sz="2400"/>
              <a:t>파일 </a:t>
            </a:r>
            <a:r>
              <a:rPr lang="ko-KR" altLang="en-US" sz="2400" dirty="0"/>
              <a:t>측면에서 열기</a:t>
            </a:r>
            <a:r>
              <a:rPr lang="en-US" altLang="ko-KR" sz="2400"/>
              <a:t/>
            </a:r>
            <a:br>
              <a:rPr lang="en-US" altLang="ko-KR" sz="2400"/>
            </a:br>
            <a:endParaRPr lang="en-US" altLang="ko-KR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682326" y="1701329"/>
            <a:ext cx="94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</a:rPr>
              <a:t>비주얼스튜디오 사용법</a:t>
            </a:r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</a:rPr>
              <a:t>작업폴더를 설정하고 파일 열어보기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130E64-20C3-4787-B76E-F7A6781FF2C7}"/>
              </a:ext>
            </a:extLst>
          </p:cNvPr>
          <p:cNvGrpSpPr/>
          <p:nvPr/>
        </p:nvGrpSpPr>
        <p:grpSpPr>
          <a:xfrm>
            <a:off x="682326" y="6367201"/>
            <a:ext cx="10671474" cy="338554"/>
            <a:chOff x="1075944" y="5175058"/>
            <a:chExt cx="10671474" cy="338554"/>
          </a:xfrm>
        </p:grpSpPr>
        <p:grpSp>
          <p:nvGrpSpPr>
            <p:cNvPr id="14" name="그룹 13"/>
            <p:cNvGrpSpPr/>
            <p:nvPr/>
          </p:nvGrpSpPr>
          <p:grpSpPr>
            <a:xfrm>
              <a:off x="1075944" y="5175505"/>
              <a:ext cx="295656" cy="322660"/>
              <a:chOff x="7330440" y="1831197"/>
              <a:chExt cx="1082040" cy="1042416"/>
            </a:xfrm>
          </p:grpSpPr>
          <p:sp>
            <p:nvSpPr>
              <p:cNvPr id="6" name="도넛 5"/>
              <p:cNvSpPr/>
              <p:nvPr/>
            </p:nvSpPr>
            <p:spPr>
              <a:xfrm>
                <a:off x="7330440" y="1831197"/>
                <a:ext cx="1082040" cy="1042416"/>
              </a:xfrm>
              <a:prstGeom prst="donut">
                <a:avLst>
                  <a:gd name="adj" fmla="val 12834"/>
                </a:avLst>
              </a:prstGeom>
              <a:solidFill>
                <a:schemeClr val="bg1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현 6"/>
              <p:cNvSpPr/>
              <p:nvPr/>
            </p:nvSpPr>
            <p:spPr>
              <a:xfrm rot="17055643">
                <a:off x="7759484" y="2292070"/>
                <a:ext cx="356616" cy="321784"/>
              </a:xfrm>
              <a:prstGeom prst="chord">
                <a:avLst>
                  <a:gd name="adj1" fmla="val 4404468"/>
                  <a:gd name="adj2" fmla="val 14738898"/>
                </a:avLst>
              </a:prstGeom>
              <a:solidFill>
                <a:schemeClr val="bg1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" name="타원 7"/>
              <p:cNvSpPr/>
              <p:nvPr/>
            </p:nvSpPr>
            <p:spPr>
              <a:xfrm flipH="1">
                <a:off x="7738404" y="2200528"/>
                <a:ext cx="45719" cy="10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3" name="타원 12"/>
              <p:cNvSpPr/>
              <p:nvPr/>
            </p:nvSpPr>
            <p:spPr>
              <a:xfrm flipH="1">
                <a:off x="7973100" y="2170048"/>
                <a:ext cx="45719" cy="10985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98DAD1-C15D-40B7-BEEC-A0E7A39DF94A}"/>
                </a:ext>
              </a:extLst>
            </p:cNvPr>
            <p:cNvSpPr txBox="1"/>
            <p:nvPr/>
          </p:nvSpPr>
          <p:spPr>
            <a:xfrm>
              <a:off x="1439636" y="5175058"/>
              <a:ext cx="103077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/>
                <a:t>탐색기 화면 때문에 편집기 화면이 좁게 느껴지면 왼쪽의 탐색기 아이콘       을 눌러 탐색기 화면 닫기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6CBE0BE-ACD3-4BAB-8FBA-C65D2C0CE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149" b="48433"/>
          <a:stretch/>
        </p:blipFill>
        <p:spPr>
          <a:xfrm>
            <a:off x="6894617" y="2962103"/>
            <a:ext cx="4527219" cy="340509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D6ECDD7-FA36-4C66-87EC-140C5462958E}"/>
              </a:ext>
            </a:extLst>
          </p:cNvPr>
          <p:cNvCxnSpPr/>
          <p:nvPr/>
        </p:nvCxnSpPr>
        <p:spPr>
          <a:xfrm>
            <a:off x="8360229" y="5367647"/>
            <a:ext cx="13181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D7E1A72-D70F-472F-B2FF-5626F209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642" y="6314665"/>
            <a:ext cx="4191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74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5320821-9F05-438D-A898-43D4B0C0A8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3080" y="2334828"/>
            <a:ext cx="6096000" cy="435133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4B5013-3959-4DF7-BDAD-95273530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02-2</a:t>
            </a:r>
            <a:r>
              <a:rPr lang="en-US" altLang="ko-KR" dirty="0"/>
              <a:t> </a:t>
            </a:r>
            <a:r>
              <a:rPr lang="ko-KR" altLang="en-US" dirty="0" err="1"/>
              <a:t>비주얼</a:t>
            </a:r>
            <a:r>
              <a:rPr lang="ko-KR" altLang="en-US" dirty="0"/>
              <a:t> 스튜디오 코드와 인사하기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6858000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/>
              <a:t>02</a:t>
            </a:r>
            <a:r>
              <a:rPr lang="en-US" altLang="ko-KR" dirty="0"/>
              <a:t>/live-server</a:t>
            </a:r>
            <a:r>
              <a:rPr lang="en-US" altLang="ko-KR"/>
              <a:t>.html </a:t>
            </a:r>
            <a:r>
              <a:rPr lang="ko-KR" altLang="en-US"/>
              <a:t>결과 </a:t>
            </a:r>
            <a:r>
              <a:rPr lang="ko-KR" altLang="en-US" dirty="0"/>
              <a:t>기능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&lt;p&gt;</a:t>
            </a:r>
            <a:r>
              <a:rPr lang="ko-KR" altLang="en-US" dirty="0"/>
              <a:t>자바스크립트 기초부터 튼튼하게</a:t>
            </a:r>
            <a:r>
              <a:rPr lang="en-US" altLang="ko-KR" dirty="0"/>
              <a:t>&lt;/p&gt;</a:t>
            </a:r>
            <a:r>
              <a:rPr lang="ko-KR" altLang="en-US" dirty="0"/>
              <a:t>추가 후 확인하기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76536-3896-47DB-BB19-E9220DDA5705}"/>
              </a:ext>
            </a:extLst>
          </p:cNvPr>
          <p:cNvSpPr txBox="1"/>
          <p:nvPr/>
        </p:nvSpPr>
        <p:spPr>
          <a:xfrm>
            <a:off x="682326" y="1701329"/>
            <a:ext cx="94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/>
              <a:t>02/live-server.html </a:t>
            </a:r>
            <a:r>
              <a:rPr lang="ko-KR" altLang="en-US" sz="2400" b="1"/>
              <a:t>열어서 </a:t>
            </a:r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</a:rPr>
              <a:t>live-server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</a:rPr>
              <a:t> 확장기능 사용하기</a:t>
            </a:r>
            <a:endParaRPr lang="en-US" altLang="ko-KR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A9FACA-E5B4-41E9-9A6F-D168B6B26934}"/>
              </a:ext>
            </a:extLst>
          </p:cNvPr>
          <p:cNvSpPr/>
          <p:nvPr/>
        </p:nvSpPr>
        <p:spPr>
          <a:xfrm>
            <a:off x="4657724" y="5574770"/>
            <a:ext cx="3388995" cy="457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84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8484" y="1965435"/>
            <a:ext cx="9785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0070C0"/>
                </a:solidFill>
              </a:rPr>
              <a:t>“</a:t>
            </a:r>
            <a:r>
              <a:rPr lang="ko-KR" altLang="en-US" sz="3600" b="1" dirty="0">
                <a:solidFill>
                  <a:srgbClr val="0070C0"/>
                </a:solidFill>
              </a:rPr>
              <a:t>웹 세상의 모든 길은 자바스크립트로 통한다</a:t>
            </a:r>
            <a:r>
              <a:rPr lang="en-US" altLang="ko-KR" sz="3600" b="1" dirty="0">
                <a:solidFill>
                  <a:srgbClr val="0070C0"/>
                </a:solidFill>
              </a:rPr>
              <a:t>”</a:t>
            </a:r>
            <a:endParaRPr lang="ko-KR" altLang="en-US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80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B5013-3959-4DF7-BDAD-95273530E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02-2</a:t>
            </a:r>
            <a:r>
              <a:rPr lang="en-US" altLang="ko-KR" dirty="0"/>
              <a:t> </a:t>
            </a:r>
            <a:r>
              <a:rPr lang="ko-KR" altLang="en-US" dirty="0" err="1"/>
              <a:t>비주얼</a:t>
            </a:r>
            <a:r>
              <a:rPr lang="ko-KR" altLang="en-US" dirty="0"/>
              <a:t> 스튜디오 코드와 인사하기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76536-3896-47DB-BB19-E9220DDA5705}"/>
              </a:ext>
            </a:extLst>
          </p:cNvPr>
          <p:cNvSpPr txBox="1"/>
          <p:nvPr/>
        </p:nvSpPr>
        <p:spPr>
          <a:xfrm>
            <a:off x="682326" y="1701329"/>
            <a:ext cx="9416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b="1">
                <a:solidFill>
                  <a:schemeClr val="accent1">
                    <a:lumMod val="50000"/>
                  </a:schemeClr>
                </a:solidFill>
              </a:rPr>
              <a:t>02/live-server.html </a:t>
            </a:r>
            <a:r>
              <a:rPr lang="ko-KR" altLang="en-US" sz="2400" b="1">
                <a:solidFill>
                  <a:schemeClr val="accent1">
                    <a:lumMod val="50000"/>
                  </a:schemeClr>
                </a:solidFill>
              </a:rPr>
              <a:t>소스 수정해보기 </a:t>
            </a:r>
            <a:endParaRPr lang="en-US" altLang="ko-KR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2611C-5BB6-45CF-B02C-08519185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0816"/>
            <a:ext cx="8057261" cy="4212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6CC4DE8-B17A-4040-AD51-44C1CD0AA29B}"/>
              </a:ext>
            </a:extLst>
          </p:cNvPr>
          <p:cNvCxnSpPr/>
          <p:nvPr/>
        </p:nvCxnSpPr>
        <p:spPr>
          <a:xfrm>
            <a:off x="2103120" y="5920740"/>
            <a:ext cx="37490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102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6410" y="365125"/>
            <a:ext cx="11195824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02-3</a:t>
            </a:r>
            <a:r>
              <a:rPr lang="en-US" altLang="ko-KR" dirty="0"/>
              <a:t> </a:t>
            </a:r>
            <a:r>
              <a:rPr lang="ko-KR" altLang="en-US" dirty="0"/>
              <a:t>자바스크립트 소스 작성하고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자바스크립트 작성 방법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pPr marL="514350" indent="-51435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/>
              <a:t>&lt;script&gt;</a:t>
            </a:r>
            <a:r>
              <a:rPr lang="ko-KR" altLang="en-US" dirty="0"/>
              <a:t>태그는 </a:t>
            </a:r>
            <a:r>
              <a:rPr lang="en-US" altLang="ko-KR" dirty="0"/>
              <a:t>HTML</a:t>
            </a:r>
            <a:r>
              <a:rPr lang="ko-KR" altLang="en-US" dirty="0"/>
              <a:t>문서 어디에든 사용할 수 있습니다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dirty="0"/>
              <a:t> </a:t>
            </a:r>
            <a:r>
              <a:rPr lang="en-US" altLang="ko-KR" dirty="0"/>
              <a:t>&lt;script&gt;</a:t>
            </a:r>
            <a:r>
              <a:rPr lang="ko-KR" altLang="en-US" dirty="0"/>
              <a:t>태그는 한 문서 안에서 여러 개를 사용해도 됩니다</a:t>
            </a:r>
            <a:r>
              <a:rPr lang="en-US" altLang="ko-KR" dirty="0"/>
              <a:t>.</a:t>
            </a:r>
          </a:p>
          <a:p>
            <a:pPr marL="514350" indent="-51435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dirty="0"/>
              <a:t>&lt;script&gt;</a:t>
            </a:r>
            <a:r>
              <a:rPr lang="ko-KR" altLang="en-US" dirty="0"/>
              <a:t>태그가 삽입된위치에서 소스가 실행됩니다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4571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F5CAA9-0981-48B8-8832-9057C7567A48}"/>
              </a:ext>
            </a:extLst>
          </p:cNvPr>
          <p:cNvSpPr txBox="1"/>
          <p:nvPr/>
        </p:nvSpPr>
        <p:spPr>
          <a:xfrm>
            <a:off x="490654" y="1775993"/>
            <a:ext cx="1012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</a:rPr>
              <a:t> HTML</a:t>
            </a:r>
            <a:r>
              <a:rPr lang="ko-KR" altLang="en-US" sz="2000" b="1" dirty="0">
                <a:solidFill>
                  <a:schemeClr val="accent2">
                    <a:lumMod val="50000"/>
                  </a:schemeClr>
                </a:solidFill>
              </a:rPr>
              <a:t>문서 안에 자바스크립트 소스 작성하기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0D6636-E01E-4F4C-8473-25D63AE0851F}"/>
              </a:ext>
            </a:extLst>
          </p:cNvPr>
          <p:cNvSpPr txBox="1"/>
          <p:nvPr/>
        </p:nvSpPr>
        <p:spPr>
          <a:xfrm>
            <a:off x="706443" y="2344585"/>
            <a:ext cx="388323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1</a:t>
            </a:r>
          </a:p>
          <a:p>
            <a:r>
              <a:rPr lang="en-US" altLang="ko-KR" dirty="0"/>
              <a:t>&lt;script&gt;</a:t>
            </a:r>
          </a:p>
          <a:p>
            <a:endParaRPr lang="en-US" altLang="ko-KR" dirty="0"/>
          </a:p>
          <a:p>
            <a:r>
              <a:rPr lang="ko-KR" altLang="en-US" dirty="0"/>
              <a:t>내용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&lt;/script&gt;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7819E-6EDF-493A-A285-954449851E39}"/>
              </a:ext>
            </a:extLst>
          </p:cNvPr>
          <p:cNvSpPr txBox="1"/>
          <p:nvPr/>
        </p:nvSpPr>
        <p:spPr>
          <a:xfrm>
            <a:off x="706443" y="5025635"/>
            <a:ext cx="38832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방법</a:t>
            </a:r>
            <a:r>
              <a:rPr lang="en-US" altLang="ko-KR" dirty="0"/>
              <a:t>2</a:t>
            </a:r>
          </a:p>
          <a:p>
            <a:r>
              <a:rPr lang="en-US" altLang="ko-KR" dirty="0"/>
              <a:t>&lt;script </a:t>
            </a:r>
            <a:r>
              <a:rPr lang="en-US" altLang="ko-KR" dirty="0" err="1"/>
              <a:t>src</a:t>
            </a:r>
            <a:r>
              <a:rPr lang="en-US" altLang="ko-KR" dirty="0"/>
              <a:t>=“</a:t>
            </a:r>
            <a:r>
              <a:rPr lang="en-US" altLang="ko-KR" dirty="0" err="1"/>
              <a:t>js</a:t>
            </a:r>
            <a:r>
              <a:rPr lang="en-US" altLang="ko-KR" dirty="0"/>
              <a:t>/ooo.js”&gt;&lt;/script&gt;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490654" y="450430"/>
            <a:ext cx="11208834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02-3</a:t>
            </a:r>
            <a:r>
              <a:rPr lang="en-US" altLang="ko-KR" dirty="0"/>
              <a:t> </a:t>
            </a:r>
            <a:r>
              <a:rPr lang="ko-KR" altLang="en-US" dirty="0"/>
              <a:t>자바스크립트 소스 작성하고 실행하기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F5CAA9-0981-48B8-8832-9057C7567A48}"/>
              </a:ext>
            </a:extLst>
          </p:cNvPr>
          <p:cNvSpPr txBox="1"/>
          <p:nvPr/>
        </p:nvSpPr>
        <p:spPr>
          <a:xfrm>
            <a:off x="490654" y="4371075"/>
            <a:ext cx="1012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</a:rPr>
              <a:t> HTML</a:t>
            </a:r>
            <a:r>
              <a:rPr lang="ko-KR" altLang="en-US" sz="2000" b="1" dirty="0">
                <a:solidFill>
                  <a:schemeClr val="accent2">
                    <a:lumMod val="50000"/>
                  </a:schemeClr>
                </a:solidFill>
              </a:rPr>
              <a:t>문서와 외부자바스크립트 연결하기</a:t>
            </a:r>
          </a:p>
        </p:txBody>
      </p:sp>
    </p:spTree>
    <p:extLst>
      <p:ext uri="{BB962C8B-B14F-4D97-AF65-F5344CB8AC3E}">
        <p14:creationId xmlns:p14="http://schemas.microsoft.com/office/powerpoint/2010/main" val="2241855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5175" y="420881"/>
            <a:ext cx="113538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02-3</a:t>
            </a:r>
            <a:r>
              <a:rPr lang="en-US" altLang="ko-KR" dirty="0"/>
              <a:t> </a:t>
            </a:r>
            <a:r>
              <a:rPr lang="ko-KR" altLang="en-US" dirty="0"/>
              <a:t>자바스크립트 소스 작성하고 실행하기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5175" y="1746444"/>
            <a:ext cx="10939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1.02/change-1.html</a:t>
            </a:r>
            <a:r>
              <a:rPr lang="ko-KR" altLang="en-US" dirty="0"/>
              <a:t>파일을 열어 </a:t>
            </a:r>
            <a:r>
              <a:rPr lang="en-US" altLang="ko-KR" dirty="0"/>
              <a:t>&lt;script&gt;</a:t>
            </a:r>
            <a:r>
              <a:rPr lang="ko-KR" altLang="en-US" dirty="0"/>
              <a:t>태그와 함께 작성되어 있는 자바스크립트 소스 확인하기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5" y="2225292"/>
            <a:ext cx="6376640" cy="457829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4898" y="4984595"/>
            <a:ext cx="6869151" cy="13715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5175" y="420881"/>
            <a:ext cx="113538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02-3</a:t>
            </a:r>
            <a:r>
              <a:rPr lang="en-US" altLang="ko-KR" dirty="0"/>
              <a:t> </a:t>
            </a:r>
            <a:r>
              <a:rPr lang="ko-KR" altLang="en-US" dirty="0"/>
              <a:t>자바스크립트 소스 작성하고 실행하기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5175" y="1746444"/>
            <a:ext cx="101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/>
              <a:t>. </a:t>
            </a:r>
            <a:r>
              <a:rPr lang="ko-KR" altLang="en-US"/>
              <a:t>라이브 서버로 </a:t>
            </a:r>
            <a:r>
              <a:rPr lang="en-US" altLang="ko-KR"/>
              <a:t>change-1.html</a:t>
            </a:r>
            <a:r>
              <a:rPr lang="ko-KR" altLang="en-US"/>
              <a:t>을 열어 자바스크립트 </a:t>
            </a:r>
            <a:r>
              <a:rPr lang="ko-KR" altLang="en-US" dirty="0"/>
              <a:t>작동 결과 확인하기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5" y="2453241"/>
            <a:ext cx="4665118" cy="19761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807" y="2345310"/>
            <a:ext cx="4799807" cy="20841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169CD87-7508-4E04-B693-005ECE40A582}"/>
              </a:ext>
            </a:extLst>
          </p:cNvPr>
          <p:cNvCxnSpPr>
            <a:cxnSpLocks/>
          </p:cNvCxnSpPr>
          <p:nvPr/>
        </p:nvCxnSpPr>
        <p:spPr>
          <a:xfrm>
            <a:off x="5510152" y="3325091"/>
            <a:ext cx="475011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572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5175" y="420881"/>
            <a:ext cx="113538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02-3</a:t>
            </a:r>
            <a:r>
              <a:rPr lang="en-US" altLang="ko-KR" dirty="0"/>
              <a:t> </a:t>
            </a:r>
            <a:r>
              <a:rPr lang="ko-KR" altLang="en-US" dirty="0"/>
              <a:t>자바스크립트 소스 작성하고 실행하기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5175" y="1746444"/>
            <a:ext cx="1010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외부 스크립트 파일 연결하기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43" y="2115776"/>
            <a:ext cx="8002117" cy="442021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34898" y="5620215"/>
            <a:ext cx="8742556" cy="4125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159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3302" y="432033"/>
            <a:ext cx="11461595" cy="1325563"/>
          </a:xfrm>
        </p:spPr>
        <p:txBody>
          <a:bodyPr/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왜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?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외부 스크립트 파일과 연결해야 하나요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ko-KR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2173" y="1406270"/>
            <a:ext cx="4593188" cy="3694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6FE2CF-A8EB-47E1-A68A-DC0E13514555}"/>
              </a:ext>
            </a:extLst>
          </p:cNvPr>
          <p:cNvSpPr txBox="1"/>
          <p:nvPr/>
        </p:nvSpPr>
        <p:spPr>
          <a:xfrm>
            <a:off x="308610" y="5280660"/>
            <a:ext cx="11556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왜 이런 작업이 필요할까요</a:t>
            </a:r>
            <a:r>
              <a:rPr lang="en-US" altLang="ko-KR"/>
              <a:t>?</a:t>
            </a:r>
          </a:p>
          <a:p>
            <a:r>
              <a:rPr lang="ko-KR" altLang="en-US"/>
              <a:t>예를 들어 </a:t>
            </a:r>
            <a:r>
              <a:rPr lang="en-US" altLang="ko-KR"/>
              <a:t>‘</a:t>
            </a:r>
            <a:r>
              <a:rPr lang="ko-KR" altLang="en-US"/>
              <a:t>글자색을 파란색에서 빨간색으로 바꿔주는 자바스크립트를 </a:t>
            </a:r>
            <a:r>
              <a:rPr lang="en-US" altLang="ko-KR"/>
              <a:t>100</a:t>
            </a:r>
            <a:r>
              <a:rPr lang="ko-KR" altLang="en-US"/>
              <a:t>개의 문서에 사용될때 자바스크립트소스를 분리하는 것이 효율적임</a:t>
            </a:r>
            <a:r>
              <a:rPr lang="en-US" altLang="ko-KR"/>
              <a:t>.</a:t>
            </a:r>
          </a:p>
          <a:p>
            <a:r>
              <a:rPr lang="ko-KR" altLang="en-US"/>
              <a:t>그래서 보통은 자바스크립트 소스를 따로 작성하여 자바스크립트 파일로 저장한 다음 필요한 </a:t>
            </a:r>
            <a:r>
              <a:rPr lang="en-US" altLang="ko-KR"/>
              <a:t>HTML</a:t>
            </a:r>
            <a:r>
              <a:rPr lang="ko-KR" altLang="en-US"/>
              <a:t>문서에 연결함</a:t>
            </a:r>
            <a:r>
              <a:rPr lang="en-US" altLang="ko-KR"/>
              <a:t>. </a:t>
            </a:r>
            <a:r>
              <a:rPr lang="ko-KR" altLang="en-US"/>
              <a:t>이 방법은 </a:t>
            </a:r>
            <a:r>
              <a:rPr lang="en-US" altLang="ko-KR"/>
              <a:t>HTML </a:t>
            </a:r>
            <a:r>
              <a:rPr lang="ko-KR" altLang="en-US"/>
              <a:t>문서와 자바스크립트 코드가 섞이지 않는 장접도 있어 실무에서 많이 사용함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939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3DCF2B-53E4-4BA2-A380-B4074D4E3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직접 </a:t>
            </a:r>
            <a:r>
              <a:rPr lang="en-US" altLang="ko-KR" b="1"/>
              <a:t>js</a:t>
            </a:r>
            <a:r>
              <a:rPr lang="ko-KR" altLang="en-US" b="1"/>
              <a:t>파일 만들어보고 연결하기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33C24E-1AA4-417F-A51B-B5F03B387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253" y="1420427"/>
            <a:ext cx="10811494" cy="4907684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js</a:t>
            </a:r>
            <a:r>
              <a:rPr lang="ko-KR" altLang="en-US" dirty="0"/>
              <a:t>파일에 </a:t>
            </a:r>
            <a:r>
              <a:rPr lang="ko-KR" altLang="en-US" dirty="0" err="1"/>
              <a:t>새파일</a:t>
            </a:r>
            <a:r>
              <a:rPr lang="ko-KR" altLang="en-US" dirty="0"/>
              <a:t> 만들기</a:t>
            </a:r>
            <a:r>
              <a:rPr lang="en-US" altLang="ko-KR" dirty="0"/>
              <a:t>-change.js</a:t>
            </a:r>
            <a:r>
              <a:rPr lang="ko-KR" altLang="en-US" dirty="0"/>
              <a:t> 로 저장하기</a:t>
            </a:r>
            <a:endParaRPr lang="en-US" altLang="ko-KR" dirty="0"/>
          </a:p>
          <a:p>
            <a:r>
              <a:rPr lang="en-US" altLang="ko-KR" dirty="0"/>
              <a:t>change-2.html</a:t>
            </a:r>
            <a:r>
              <a:rPr lang="ko-KR" altLang="en-US" dirty="0"/>
              <a:t>파일 열어서 스크립트 태그 안에 있는 소스 복사 후 잘라내기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change-2</a:t>
            </a:r>
            <a:r>
              <a:rPr lang="en-US" altLang="ko-KR" dirty="0"/>
              <a:t>.html</a:t>
            </a:r>
            <a:r>
              <a:rPr lang="ko-KR" altLang="en-US" dirty="0"/>
              <a:t>에 </a:t>
            </a:r>
            <a:r>
              <a:rPr lang="en-US" altLang="ko-KR" dirty="0" err="1"/>
              <a:t>js</a:t>
            </a:r>
            <a:r>
              <a:rPr lang="en-US" altLang="ko-KR" dirty="0"/>
              <a:t>/change.js </a:t>
            </a:r>
            <a:r>
              <a:rPr lang="ko-KR" altLang="en-US" dirty="0"/>
              <a:t>연결하기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54CED5C-8267-424E-9703-2F5378A740FA}"/>
              </a:ext>
            </a:extLst>
          </p:cNvPr>
          <p:cNvGrpSpPr/>
          <p:nvPr/>
        </p:nvGrpSpPr>
        <p:grpSpPr>
          <a:xfrm>
            <a:off x="6096000" y="5273135"/>
            <a:ext cx="4351116" cy="1553172"/>
            <a:chOff x="6547198" y="5443566"/>
            <a:chExt cx="4351116" cy="15531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7198" y="5443566"/>
              <a:ext cx="3747683" cy="1553172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6633885" y="6185856"/>
              <a:ext cx="4264429" cy="4405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EC69357-37D8-40E3-84A6-FEA9E1E7FFBD}"/>
                </a:ext>
              </a:extLst>
            </p:cNvPr>
            <p:cNvSpPr/>
            <p:nvPr/>
          </p:nvSpPr>
          <p:spPr>
            <a:xfrm>
              <a:off x="8126166" y="6220152"/>
              <a:ext cx="1211285" cy="319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chemeClr val="tx1"/>
                  </a:solidFill>
                </a:rPr>
                <a:t>change.js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FEBE149-80EF-42AF-A9E2-3466FBD4F7E0}"/>
              </a:ext>
            </a:extLst>
          </p:cNvPr>
          <p:cNvGrpSpPr/>
          <p:nvPr/>
        </p:nvGrpSpPr>
        <p:grpSpPr>
          <a:xfrm>
            <a:off x="991979" y="2122811"/>
            <a:ext cx="6734701" cy="2883530"/>
            <a:chOff x="998220" y="2711132"/>
            <a:chExt cx="7716536" cy="378174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215948C-FB82-499B-B845-9E147B24E03D}"/>
                </a:ext>
              </a:extLst>
            </p:cNvPr>
            <p:cNvGrpSpPr/>
            <p:nvPr/>
          </p:nvGrpSpPr>
          <p:grpSpPr>
            <a:xfrm>
              <a:off x="998220" y="2711132"/>
              <a:ext cx="7716536" cy="3781743"/>
              <a:chOff x="975360" y="2946402"/>
              <a:chExt cx="7716536" cy="3781743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76E6BD09-2D5C-4D7A-B55E-E3E7619EB5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75360" y="2946402"/>
                <a:ext cx="7716536" cy="37817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F63189C0-DB03-4A00-A91F-800860FC9B0E}"/>
                  </a:ext>
                </a:extLst>
              </p:cNvPr>
              <p:cNvSpPr/>
              <p:nvPr/>
            </p:nvSpPr>
            <p:spPr>
              <a:xfrm>
                <a:off x="1505643" y="5646123"/>
                <a:ext cx="3626427" cy="56348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BF0AAC4A-2584-4C8C-AA1A-CFBE4108E734}"/>
                  </a:ext>
                </a:extLst>
              </p:cNvPr>
              <p:cNvCxnSpPr/>
              <p:nvPr/>
            </p:nvCxnSpPr>
            <p:spPr>
              <a:xfrm flipV="1">
                <a:off x="5132070" y="4164674"/>
                <a:ext cx="1467514" cy="16258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1BF4B4-2A3C-47FB-9739-074DC81EA9A2}"/>
                </a:ext>
              </a:extLst>
            </p:cNvPr>
            <p:cNvSpPr txBox="1"/>
            <p:nvPr/>
          </p:nvSpPr>
          <p:spPr>
            <a:xfrm>
              <a:off x="6096000" y="4419178"/>
              <a:ext cx="2470809" cy="76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/>
                <a:t>change.js</a:t>
              </a:r>
              <a:r>
                <a:rPr lang="ko-KR" altLang="en-US" sz="1600"/>
                <a:t>에 붙여넣기</a:t>
              </a:r>
              <a:endParaRPr lang="en-US" altLang="ko-KR" sz="1600"/>
            </a:p>
            <a:p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681894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5175" y="420881"/>
            <a:ext cx="113538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02-4</a:t>
            </a:r>
            <a:r>
              <a:rPr lang="en-US" altLang="ko-KR" dirty="0"/>
              <a:t> </a:t>
            </a:r>
            <a:r>
              <a:rPr lang="ko-KR" altLang="en-US" dirty="0"/>
              <a:t>나의 첫번째 자바스크립트 프로그램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2888" y="1616927"/>
            <a:ext cx="80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인사하는 브라우저 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" y="3162185"/>
            <a:ext cx="5449060" cy="20576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942" y="3162185"/>
            <a:ext cx="4133462" cy="20788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6538BE-4C4E-4674-94C8-7E413905C5DC}"/>
              </a:ext>
            </a:extLst>
          </p:cNvPr>
          <p:cNvSpPr txBox="1"/>
          <p:nvPr/>
        </p:nvSpPr>
        <p:spPr>
          <a:xfrm>
            <a:off x="1354800" y="2573158"/>
            <a:ext cx="349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팝업창을 띄워 성명을 입력하면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47F32-5159-4D6F-8BFF-FADAB92DBDEB}"/>
              </a:ext>
            </a:extLst>
          </p:cNvPr>
          <p:cNvSpPr txBox="1"/>
          <p:nvPr/>
        </p:nvSpPr>
        <p:spPr>
          <a:xfrm>
            <a:off x="6831942" y="2559732"/>
            <a:ext cx="429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웹페이지에 아래와 같은 결과창 만들기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3D90E9D-50C9-4B95-B89F-60AF4EF9A1BC}"/>
              </a:ext>
            </a:extLst>
          </p:cNvPr>
          <p:cNvCxnSpPr/>
          <p:nvPr/>
        </p:nvCxnSpPr>
        <p:spPr>
          <a:xfrm>
            <a:off x="6096000" y="4191028"/>
            <a:ext cx="5304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530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5175" y="420881"/>
            <a:ext cx="113538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02-4</a:t>
            </a:r>
            <a:r>
              <a:rPr lang="en-US" altLang="ko-KR" b="1" dirty="0"/>
              <a:t> </a:t>
            </a:r>
            <a:r>
              <a:rPr lang="ko-KR" altLang="en-US" b="1" dirty="0"/>
              <a:t>나의 첫번째 자바스크립트 프로그램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2888" y="1616927"/>
            <a:ext cx="80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인사하는 브라우저 만들기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5175" y="2151877"/>
            <a:ext cx="111639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02/greeting.html </a:t>
            </a:r>
            <a:r>
              <a:rPr lang="ko-KR" altLang="en-US" dirty="0"/>
              <a:t>열어서 라이브서버로 확인해보기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소스입력하기</a:t>
            </a:r>
            <a:endParaRPr lang="en-US" altLang="ko-KR" dirty="0"/>
          </a:p>
          <a:p>
            <a:r>
              <a:rPr lang="en-US" altLang="ko-KR" sz="2400" dirty="0"/>
              <a:t>&lt;script&gt;</a:t>
            </a:r>
          </a:p>
          <a:p>
            <a:r>
              <a:rPr lang="en-US" altLang="ko-KR" sz="2400" dirty="0"/>
              <a:t>    </a:t>
            </a:r>
            <a:r>
              <a:rPr lang="en-US" altLang="ko-KR" sz="2400" dirty="0" err="1"/>
              <a:t>var</a:t>
            </a:r>
            <a:r>
              <a:rPr lang="en-US" altLang="ko-KR" sz="2400" dirty="0"/>
              <a:t> name = prompt("</a:t>
            </a:r>
            <a:r>
              <a:rPr lang="ko-KR" altLang="en-US" sz="2400" dirty="0"/>
              <a:t>이름을 입력하세요</a:t>
            </a:r>
            <a:r>
              <a:rPr lang="en-US" altLang="ko-KR" sz="2400" dirty="0"/>
              <a:t>.");</a:t>
            </a:r>
          </a:p>
          <a:p>
            <a:r>
              <a:rPr lang="en-US" altLang="ko-KR" sz="2400" dirty="0"/>
              <a:t>    </a:t>
            </a:r>
            <a:r>
              <a:rPr lang="en-US" altLang="ko-KR" sz="2400" dirty="0" err="1"/>
              <a:t>document.write</a:t>
            </a:r>
            <a:r>
              <a:rPr lang="en-US" altLang="ko-KR" sz="2400" dirty="0"/>
              <a:t>("&lt;b&gt;&lt;big&gt;" + name + "&lt;/big&gt;&lt;/b&gt;</a:t>
            </a:r>
            <a:r>
              <a:rPr lang="ko-KR" altLang="en-US" sz="2400" dirty="0"/>
              <a:t>님</a:t>
            </a:r>
            <a:r>
              <a:rPr lang="en-US" altLang="ko-KR" sz="2400" dirty="0"/>
              <a:t>, </a:t>
            </a:r>
            <a:r>
              <a:rPr lang="ko-KR" altLang="en-US" sz="2400" dirty="0"/>
              <a:t>환영합니다</a:t>
            </a:r>
            <a:r>
              <a:rPr lang="en-US" altLang="ko-KR" sz="2400" dirty="0"/>
              <a:t>.");</a:t>
            </a:r>
          </a:p>
          <a:p>
            <a:r>
              <a:rPr lang="en-US" altLang="ko-KR" sz="2400" dirty="0"/>
              <a:t>&lt;/script&gt;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88" y="2593736"/>
            <a:ext cx="3490556" cy="1828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0654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7E87B32-943B-49FB-ADBC-D579CD7FAC3D}"/>
              </a:ext>
            </a:extLst>
          </p:cNvPr>
          <p:cNvSpPr/>
          <p:nvPr/>
        </p:nvSpPr>
        <p:spPr>
          <a:xfrm>
            <a:off x="5620752" y="986589"/>
            <a:ext cx="950495" cy="9504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01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8F4D7-D527-4170-9117-6C7A8A0B38CE}"/>
              </a:ext>
            </a:extLst>
          </p:cNvPr>
          <p:cNvSpPr txBox="1"/>
          <p:nvPr/>
        </p:nvSpPr>
        <p:spPr>
          <a:xfrm>
            <a:off x="4417594" y="2646948"/>
            <a:ext cx="3356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안녕</a:t>
            </a:r>
            <a:r>
              <a:rPr lang="en-US" altLang="ko-KR" sz="2800" b="1" dirty="0"/>
              <a:t>? </a:t>
            </a:r>
            <a:r>
              <a:rPr lang="ko-KR" altLang="en-US" sz="2800" b="1" dirty="0"/>
              <a:t>자바스크립트</a:t>
            </a:r>
            <a:r>
              <a:rPr lang="en-US" altLang="ko-KR" sz="2800" b="1" dirty="0"/>
              <a:t>!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FE408-B572-4A3F-8EE0-B074163CD026}"/>
              </a:ext>
            </a:extLst>
          </p:cNvPr>
          <p:cNvSpPr txBox="1"/>
          <p:nvPr/>
        </p:nvSpPr>
        <p:spPr>
          <a:xfrm>
            <a:off x="2420352" y="4186990"/>
            <a:ext cx="7351294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01-1 </a:t>
            </a:r>
            <a:r>
              <a:rPr lang="ko-KR" altLang="en-US" dirty="0"/>
              <a:t>웹 프로그래밍이란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01-2 </a:t>
            </a:r>
            <a:r>
              <a:rPr lang="ko-KR" altLang="en-US" dirty="0"/>
              <a:t>자바스크립트로 무엇을 할 수 있을까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01-3 </a:t>
            </a:r>
            <a:r>
              <a:rPr lang="ko-KR" altLang="en-US" dirty="0"/>
              <a:t>자바스크립트의 특징은 무엇일까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5873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</a:rPr>
              <a:t>02-4</a:t>
            </a:r>
            <a:r>
              <a:rPr lang="en-US" altLang="ko-KR" sz="4000" dirty="0"/>
              <a:t> </a:t>
            </a:r>
            <a:r>
              <a:rPr lang="ko-KR" altLang="en-US" sz="4000" dirty="0"/>
              <a:t>나의 첫번째 자바스크립트 프로그램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웹브라우저에서 확인해보기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2888" y="1616927"/>
            <a:ext cx="80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인사하는 브라우저 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75" y="2048830"/>
            <a:ext cx="9382125" cy="2266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131" y="4977325"/>
            <a:ext cx="3337109" cy="14201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5940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745AB2-88F2-4338-859D-81B8CA98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/>
              <a:t>자바스크립트 프로그램은 어떻게 실행될까요</a:t>
            </a:r>
            <a:r>
              <a:rPr lang="en-US" altLang="ko-KR" sz="4000"/>
              <a:t>?</a:t>
            </a:r>
            <a:endParaRPr lang="ko-KR" altLang="en-US" sz="400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46EB09-BE9F-402D-A687-7EB2B1202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웹브라우저에는</a:t>
            </a:r>
            <a:endParaRPr lang="en-US" altLang="ko-KR" sz="2400" dirty="0"/>
          </a:p>
          <a:p>
            <a:pPr lvl="1">
              <a:lnSpc>
                <a:spcPct val="200000"/>
              </a:lnSpc>
            </a:pPr>
            <a:r>
              <a:rPr lang="en-US" altLang="ko-KR" b="1" dirty="0">
                <a:solidFill>
                  <a:srgbClr val="002060"/>
                </a:solidFill>
              </a:rPr>
              <a:t>html</a:t>
            </a:r>
            <a:r>
              <a:rPr lang="ko-KR" altLang="en-US" b="1" dirty="0">
                <a:solidFill>
                  <a:srgbClr val="002060"/>
                </a:solidFill>
              </a:rPr>
              <a:t>분석기</a:t>
            </a:r>
            <a:endParaRPr lang="en-US" altLang="ko-KR" b="1" dirty="0">
              <a:solidFill>
                <a:srgbClr val="002060"/>
              </a:solidFill>
            </a:endParaRPr>
          </a:p>
          <a:p>
            <a:pPr lvl="1">
              <a:lnSpc>
                <a:spcPct val="200000"/>
              </a:lnSpc>
            </a:pPr>
            <a:r>
              <a:rPr lang="en-US" altLang="ko-KR" b="1" dirty="0" err="1">
                <a:solidFill>
                  <a:srgbClr val="002060"/>
                </a:solidFill>
              </a:rPr>
              <a:t>css</a:t>
            </a:r>
            <a:r>
              <a:rPr lang="ko-KR" altLang="en-US" b="1" dirty="0">
                <a:solidFill>
                  <a:srgbClr val="002060"/>
                </a:solidFill>
              </a:rPr>
              <a:t>분석기</a:t>
            </a:r>
            <a:endParaRPr lang="en-US" altLang="ko-KR" b="1" dirty="0">
              <a:solidFill>
                <a:srgbClr val="002060"/>
              </a:solidFill>
            </a:endParaRPr>
          </a:p>
          <a:p>
            <a:pPr lvl="1">
              <a:lnSpc>
                <a:spcPct val="200000"/>
              </a:lnSpc>
            </a:pPr>
            <a:r>
              <a:rPr lang="ko-KR" altLang="en-US" b="1" dirty="0">
                <a:solidFill>
                  <a:srgbClr val="002060"/>
                </a:solidFill>
              </a:rPr>
              <a:t>자바스크립트 해석기</a:t>
            </a:r>
            <a:endParaRPr lang="en-US" altLang="ko-KR" b="1" dirty="0">
              <a:solidFill>
                <a:srgbClr val="002060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400" dirty="0"/>
              <a:t>이렇게 </a:t>
            </a:r>
            <a:r>
              <a:rPr lang="en-US" altLang="ko-KR" sz="2400" dirty="0"/>
              <a:t>3</a:t>
            </a:r>
            <a:r>
              <a:rPr lang="ko-KR" altLang="en-US" sz="2400" dirty="0"/>
              <a:t>개의 분석기가 있습니다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0996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6EF89-81DA-4CDA-AA29-D3227CE9F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/>
              <a:t>자바스크립트 프로그램은 어떻게 실행될까요</a:t>
            </a:r>
            <a:r>
              <a:rPr lang="en-US" altLang="ko-KR" sz="4000"/>
              <a:t>?</a:t>
            </a:r>
            <a:endParaRPr lang="ko-KR" altLang="en-US" sz="40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066FBB-FD77-4FEF-B969-5CBA1560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03" y="1367523"/>
            <a:ext cx="7584402" cy="53913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13C1B2D-529C-4DA0-B275-6698803EBFDE}"/>
              </a:ext>
            </a:extLst>
          </p:cNvPr>
          <p:cNvSpPr/>
          <p:nvPr/>
        </p:nvSpPr>
        <p:spPr>
          <a:xfrm>
            <a:off x="261257" y="1337397"/>
            <a:ext cx="2671948" cy="35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D7B061-BD4D-4B13-B5C5-7C5E0FF9769F}"/>
              </a:ext>
            </a:extLst>
          </p:cNvPr>
          <p:cNvSpPr txBox="1"/>
          <p:nvPr/>
        </p:nvSpPr>
        <p:spPr>
          <a:xfrm>
            <a:off x="3028208" y="1306287"/>
            <a:ext cx="539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1.html</a:t>
            </a:r>
            <a:r>
              <a:rPr lang="ko-KR" altLang="en-US"/>
              <a:t>의 시작을 알리는 태그로 </a:t>
            </a:r>
            <a:r>
              <a:rPr lang="en-US" altLang="ko-KR"/>
              <a:t>html</a:t>
            </a:r>
            <a:r>
              <a:rPr lang="ko-KR" altLang="en-US"/>
              <a:t>분석기로 </a:t>
            </a:r>
            <a:r>
              <a:rPr lang="en-US" altLang="ko-KR"/>
              <a:t>html5</a:t>
            </a:r>
            <a:r>
              <a:rPr lang="ko-KR" altLang="en-US"/>
              <a:t>표준에 맞춰 해석하기 시작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2FC8946-8BE5-4C9A-BBC9-578B91962AC2}"/>
              </a:ext>
            </a:extLst>
          </p:cNvPr>
          <p:cNvSpPr/>
          <p:nvPr/>
        </p:nvSpPr>
        <p:spPr>
          <a:xfrm>
            <a:off x="356259" y="1888177"/>
            <a:ext cx="8692737" cy="45126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D083F-4D7E-4058-BA41-B2B7730A1F4D}"/>
              </a:ext>
            </a:extLst>
          </p:cNvPr>
          <p:cNvSpPr txBox="1"/>
          <p:nvPr/>
        </p:nvSpPr>
        <p:spPr>
          <a:xfrm>
            <a:off x="9262753" y="3002516"/>
            <a:ext cx="20910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2.html</a:t>
            </a:r>
            <a:r>
              <a:rPr lang="ko-KR" altLang="en-US" dirty="0"/>
              <a:t>분석기는 주로 </a:t>
            </a:r>
            <a:r>
              <a:rPr lang="en-US" altLang="ko-KR" dirty="0"/>
              <a:t>html</a:t>
            </a:r>
            <a:r>
              <a:rPr lang="ko-KR" altLang="en-US" dirty="0"/>
              <a:t>태그의 순서와 </a:t>
            </a:r>
            <a:r>
              <a:rPr lang="ko-KR" altLang="en-US" dirty="0" err="1"/>
              <a:t>포함관계를</a:t>
            </a:r>
            <a:r>
              <a:rPr lang="ko-KR" altLang="en-US" dirty="0"/>
              <a:t>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254D9B-138D-476B-AE7D-84E02D3E0B4A}"/>
              </a:ext>
            </a:extLst>
          </p:cNvPr>
          <p:cNvSpPr/>
          <p:nvPr/>
        </p:nvSpPr>
        <p:spPr>
          <a:xfrm>
            <a:off x="993570" y="3191314"/>
            <a:ext cx="3174669" cy="1475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D5261-3FCE-48EF-9FD3-186FF680CF27}"/>
              </a:ext>
            </a:extLst>
          </p:cNvPr>
          <p:cNvSpPr txBox="1"/>
          <p:nvPr/>
        </p:nvSpPr>
        <p:spPr>
          <a:xfrm>
            <a:off x="4381996" y="3187991"/>
            <a:ext cx="2291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3.css</a:t>
            </a:r>
            <a:r>
              <a:rPr lang="ko-KR" altLang="en-US" dirty="0"/>
              <a:t>분석기는 </a:t>
            </a:r>
            <a:r>
              <a:rPr lang="en-US" altLang="ko-KR" dirty="0"/>
              <a:t>html</a:t>
            </a:r>
            <a:r>
              <a:rPr lang="ko-KR" altLang="en-US" dirty="0"/>
              <a:t>분석기가 태그 분석이 </a:t>
            </a:r>
            <a:r>
              <a:rPr lang="ko-KR" altLang="en-US" dirty="0" err="1"/>
              <a:t>긑낸다음</a:t>
            </a:r>
            <a:r>
              <a:rPr lang="ko-KR" altLang="en-US" dirty="0"/>
              <a:t> </a:t>
            </a:r>
            <a:r>
              <a:rPr lang="en-US" altLang="ko-KR" dirty="0"/>
              <a:t>&lt;style&gt;</a:t>
            </a:r>
            <a:r>
              <a:rPr lang="ko-KR" altLang="en-US" dirty="0"/>
              <a:t>태그 사이의 스타일 정보를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F287D19-5A66-4DD5-9F80-32792725E995}"/>
              </a:ext>
            </a:extLst>
          </p:cNvPr>
          <p:cNvSpPr/>
          <p:nvPr/>
        </p:nvSpPr>
        <p:spPr>
          <a:xfrm>
            <a:off x="993569" y="5391397"/>
            <a:ext cx="3174669" cy="7362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92770-739F-403B-9A62-757CDF8162E2}"/>
              </a:ext>
            </a:extLst>
          </p:cNvPr>
          <p:cNvSpPr txBox="1"/>
          <p:nvPr/>
        </p:nvSpPr>
        <p:spPr>
          <a:xfrm>
            <a:off x="4168238" y="5297867"/>
            <a:ext cx="22919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</a:t>
            </a:r>
            <a:r>
              <a:rPr lang="ko-KR" altLang="en-US" dirty="0"/>
              <a:t>마지막으로 자바스크립트 해석기가 </a:t>
            </a:r>
            <a:r>
              <a:rPr lang="ko-KR" altLang="en-US" dirty="0" err="1"/>
              <a:t>자바소스</a:t>
            </a:r>
            <a:r>
              <a:rPr lang="ko-KR" altLang="en-US" dirty="0"/>
              <a:t> 해석</a:t>
            </a:r>
          </a:p>
        </p:txBody>
      </p:sp>
    </p:spTree>
    <p:extLst>
      <p:ext uri="{BB962C8B-B14F-4D97-AF65-F5344CB8AC3E}">
        <p14:creationId xmlns:p14="http://schemas.microsoft.com/office/powerpoint/2010/main" val="4191457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ED7D31">
                    <a:lumMod val="50000"/>
                  </a:srgbClr>
                </a:solidFill>
              </a:rPr>
              <a:t>02-5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자바스크립트의 입력과 출력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2888" y="1616927"/>
            <a:ext cx="809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인사하는 브라우저 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28" y="2389005"/>
            <a:ext cx="5449060" cy="2057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455" y="2367804"/>
            <a:ext cx="4133462" cy="207888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560515" y="3230602"/>
            <a:ext cx="1459478" cy="1149588"/>
            <a:chOff x="560515" y="3230602"/>
            <a:chExt cx="1459478" cy="114958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13C1B2D-529C-4DA0-B275-6698803EBFDE}"/>
                </a:ext>
              </a:extLst>
            </p:cNvPr>
            <p:cNvSpPr/>
            <p:nvPr/>
          </p:nvSpPr>
          <p:spPr>
            <a:xfrm>
              <a:off x="560515" y="3230602"/>
              <a:ext cx="1459478" cy="4685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>
              <a:stCxn id="6" idx="2"/>
            </p:cNvCxnSpPr>
            <p:nvPr/>
          </p:nvCxnSpPr>
          <p:spPr>
            <a:xfrm>
              <a:off x="1290254" y="3699164"/>
              <a:ext cx="6531" cy="2660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/>
            <p:cNvSpPr/>
            <p:nvPr/>
          </p:nvSpPr>
          <p:spPr>
            <a:xfrm>
              <a:off x="706328" y="3965171"/>
              <a:ext cx="1213658" cy="41501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입력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534893" y="3612987"/>
            <a:ext cx="1459478" cy="1149588"/>
            <a:chOff x="560515" y="3230602"/>
            <a:chExt cx="1459478" cy="1149588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13C1B2D-529C-4DA0-B275-6698803EBFDE}"/>
                </a:ext>
              </a:extLst>
            </p:cNvPr>
            <p:cNvSpPr/>
            <p:nvPr/>
          </p:nvSpPr>
          <p:spPr>
            <a:xfrm>
              <a:off x="560515" y="3230602"/>
              <a:ext cx="1459478" cy="4685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연결선 15"/>
            <p:cNvCxnSpPr>
              <a:stCxn id="15" idx="2"/>
            </p:cNvCxnSpPr>
            <p:nvPr/>
          </p:nvCxnSpPr>
          <p:spPr>
            <a:xfrm>
              <a:off x="1290254" y="3699164"/>
              <a:ext cx="6531" cy="26600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16"/>
            <p:cNvSpPr/>
            <p:nvPr/>
          </p:nvSpPr>
          <p:spPr>
            <a:xfrm>
              <a:off x="706328" y="3965171"/>
              <a:ext cx="1213658" cy="41501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출력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1525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E1639B-1A09-4312-B022-8A0F3E45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94" y="413251"/>
            <a:ext cx="11133221" cy="1325563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02-5</a:t>
            </a:r>
            <a:r>
              <a:rPr lang="en-US" altLang="ko-KR" dirty="0"/>
              <a:t> </a:t>
            </a:r>
            <a:r>
              <a:rPr lang="ko-KR" altLang="en-US" dirty="0"/>
              <a:t>자바스크립트의 입력과 출력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F5CAA9-0981-48B8-8832-9057C7567A48}"/>
              </a:ext>
            </a:extLst>
          </p:cNvPr>
          <p:cNvSpPr txBox="1"/>
          <p:nvPr/>
        </p:nvSpPr>
        <p:spPr>
          <a:xfrm>
            <a:off x="645694" y="1738814"/>
            <a:ext cx="982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크롬 브라우저의 콘솔 도구와 함께 공부하기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40C6108-8892-4FD5-B98E-C5A676B8C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14" t="1033" b="21643"/>
          <a:stretch/>
        </p:blipFill>
        <p:spPr>
          <a:xfrm>
            <a:off x="970157" y="2535812"/>
            <a:ext cx="9603712" cy="4110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675F52-3D67-460E-B8A1-93696D1AE3CF}"/>
              </a:ext>
            </a:extLst>
          </p:cNvPr>
          <p:cNvSpPr txBox="1"/>
          <p:nvPr/>
        </p:nvSpPr>
        <p:spPr>
          <a:xfrm>
            <a:off x="1460252" y="2655338"/>
            <a:ext cx="67916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err="1"/>
              <a:t>about:blank</a:t>
            </a:r>
            <a:endParaRPr lang="ko-KR" altLang="en-US" sz="8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3C1B2D-529C-4DA0-B275-6698803EBFDE}"/>
              </a:ext>
            </a:extLst>
          </p:cNvPr>
          <p:cNvSpPr/>
          <p:nvPr/>
        </p:nvSpPr>
        <p:spPr>
          <a:xfrm>
            <a:off x="5415148" y="5884459"/>
            <a:ext cx="2671948" cy="3532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4DA46-A8A5-4EA5-A2B2-D094D3FDFC3E}"/>
              </a:ext>
            </a:extLst>
          </p:cNvPr>
          <p:cNvSpPr txBox="1"/>
          <p:nvPr/>
        </p:nvSpPr>
        <p:spPr>
          <a:xfrm>
            <a:off x="731520" y="2091690"/>
            <a:ext cx="984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자바스크립트 소스를 간편하게 연습해볼 수 있어서 실무에서도 많이 사용됨</a:t>
            </a:r>
          </a:p>
        </p:txBody>
      </p:sp>
    </p:spTree>
    <p:extLst>
      <p:ext uri="{BB962C8B-B14F-4D97-AF65-F5344CB8AC3E}">
        <p14:creationId xmlns:p14="http://schemas.microsoft.com/office/powerpoint/2010/main" val="2303029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F5790-0724-4647-8EA4-C39C955C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02-5</a:t>
            </a:r>
            <a:r>
              <a:rPr lang="en-US" altLang="ko-KR"/>
              <a:t> </a:t>
            </a:r>
            <a:r>
              <a:rPr lang="ko-KR" altLang="en-US" dirty="0"/>
              <a:t>자바스크립트의 입력과 출력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947EC5-15D1-4DE1-8AEC-41AF19ADE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212" r="76801" b="41819"/>
          <a:stretch/>
        </p:blipFill>
        <p:spPr>
          <a:xfrm>
            <a:off x="838200" y="1690688"/>
            <a:ext cx="6285330" cy="3534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A264D-2720-49DA-B946-32AFD6575217}"/>
              </a:ext>
            </a:extLst>
          </p:cNvPr>
          <p:cNvSpPr txBox="1"/>
          <p:nvPr/>
        </p:nvSpPr>
        <p:spPr>
          <a:xfrm>
            <a:off x="748145" y="5422860"/>
            <a:ext cx="104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</a:t>
            </a:r>
            <a:r>
              <a:rPr lang="ko-KR" altLang="en-US" dirty="0"/>
              <a:t>기호와 </a:t>
            </a:r>
            <a:r>
              <a:rPr lang="en-US" altLang="ko-KR" dirty="0"/>
              <a:t>&lt;</a:t>
            </a:r>
            <a:r>
              <a:rPr lang="ko-KR" altLang="en-US" dirty="0"/>
              <a:t>기호는 프로그래머가 컴퓨터와 대화하는 기분</a:t>
            </a:r>
            <a:r>
              <a:rPr lang="en-US" altLang="ko-KR" dirty="0"/>
              <a:t>(</a:t>
            </a:r>
            <a:r>
              <a:rPr lang="ko-KR" altLang="en-US" dirty="0"/>
              <a:t>채팅</a:t>
            </a:r>
            <a:r>
              <a:rPr lang="en-US" altLang="ko-KR" dirty="0"/>
              <a:t>)</a:t>
            </a:r>
            <a:r>
              <a:rPr lang="ko-KR" altLang="en-US" dirty="0"/>
              <a:t>이 들 수 있도록 배려한 기호입니다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452489" y="4793445"/>
            <a:ext cx="295656" cy="322660"/>
            <a:chOff x="7330440" y="1831197"/>
            <a:chExt cx="1082040" cy="1042416"/>
          </a:xfrm>
        </p:grpSpPr>
        <p:sp>
          <p:nvSpPr>
            <p:cNvPr id="6" name="도넛 5"/>
            <p:cNvSpPr/>
            <p:nvPr/>
          </p:nvSpPr>
          <p:spPr>
            <a:xfrm>
              <a:off x="7330440" y="1831197"/>
              <a:ext cx="1082040" cy="1042416"/>
            </a:xfrm>
            <a:prstGeom prst="donut">
              <a:avLst>
                <a:gd name="adj" fmla="val 12834"/>
              </a:avLst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현 6"/>
            <p:cNvSpPr/>
            <p:nvPr/>
          </p:nvSpPr>
          <p:spPr>
            <a:xfrm rot="17055643">
              <a:off x="7759484" y="2292070"/>
              <a:ext cx="356616" cy="321784"/>
            </a:xfrm>
            <a:prstGeom prst="chord">
              <a:avLst>
                <a:gd name="adj1" fmla="val 4404468"/>
                <a:gd name="adj2" fmla="val 14738898"/>
              </a:avLst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/>
          </p:nvSpPr>
          <p:spPr>
            <a:xfrm flipH="1">
              <a:off x="7738404" y="2200528"/>
              <a:ext cx="45719" cy="10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 flipH="1">
              <a:off x="7973100" y="2170048"/>
              <a:ext cx="45719" cy="10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48145" y="4721629"/>
            <a:ext cx="10605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콘솔에 자바스크립트 소스를 입력하면 그 다음 줄에는 </a:t>
            </a:r>
            <a:r>
              <a:rPr lang="ko-KR" altLang="en-US" dirty="0" err="1"/>
              <a:t>결괏값을</a:t>
            </a:r>
            <a:r>
              <a:rPr lang="ko-KR" altLang="en-US" dirty="0"/>
              <a:t> 표시하는데 특별히 표시할 결과 값이 없을 경우 </a:t>
            </a:r>
            <a:r>
              <a:rPr lang="en-US" altLang="ko-KR" dirty="0" err="1"/>
              <a:t>undefine</a:t>
            </a:r>
            <a:r>
              <a:rPr lang="ko-KR" altLang="en-US" dirty="0"/>
              <a:t>라고 표시함</a:t>
            </a:r>
            <a:r>
              <a:rPr lang="en-US" altLang="ko-KR" dirty="0"/>
              <a:t>.(</a:t>
            </a:r>
            <a:r>
              <a:rPr lang="ko-KR" altLang="en-US" dirty="0"/>
              <a:t>오류가 아님</a:t>
            </a:r>
            <a:r>
              <a:rPr lang="en-US" altLang="ko-KR" dirty="0"/>
              <a:t>~!)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164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AE9E-E3DD-4979-89F4-93ED4198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02-5</a:t>
            </a:r>
            <a:r>
              <a:rPr lang="en-US" altLang="ko-KR" dirty="0"/>
              <a:t> </a:t>
            </a:r>
            <a:r>
              <a:rPr lang="ko-KR" altLang="en-US" dirty="0"/>
              <a:t>자바스크립트의 입력과 출력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08CD0B-E336-4F40-9768-DE9A4052892E}"/>
              </a:ext>
            </a:extLst>
          </p:cNvPr>
          <p:cNvSpPr txBox="1"/>
          <p:nvPr/>
        </p:nvSpPr>
        <p:spPr>
          <a:xfrm>
            <a:off x="574360" y="1837071"/>
            <a:ext cx="885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70C0"/>
                </a:solidFill>
              </a:rPr>
              <a:t>사용자 </a:t>
            </a:r>
            <a:r>
              <a:rPr lang="ko-KR" altLang="en-US" sz="2400" b="1" dirty="0" err="1">
                <a:solidFill>
                  <a:srgbClr val="0070C0"/>
                </a:solidFill>
              </a:rPr>
              <a:t>입력값</a:t>
            </a:r>
            <a:r>
              <a:rPr lang="ko-KR" altLang="en-US" sz="2400" b="1" dirty="0">
                <a:solidFill>
                  <a:srgbClr val="0070C0"/>
                </a:solidFill>
              </a:rPr>
              <a:t> 받기</a:t>
            </a:r>
            <a:r>
              <a:rPr lang="en-US" altLang="ko-KR" sz="2400" b="1" dirty="0">
                <a:solidFill>
                  <a:srgbClr val="0070C0"/>
                </a:solidFill>
              </a:rPr>
              <a:t>-prompt( )</a:t>
            </a:r>
            <a:r>
              <a:rPr lang="ko-KR" altLang="en-US" sz="2400" b="1" dirty="0">
                <a:solidFill>
                  <a:srgbClr val="0070C0"/>
                </a:solidFill>
              </a:rPr>
              <a:t>함수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976A60-2B7B-4404-A1C2-3C17BFBCAE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686"/>
          <a:stretch/>
        </p:blipFill>
        <p:spPr>
          <a:xfrm>
            <a:off x="838200" y="2906784"/>
            <a:ext cx="5727189" cy="27912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73331" y="2298736"/>
            <a:ext cx="985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사용자에게 어떤 값을 입력 받을 때 사용</a:t>
            </a:r>
          </a:p>
        </p:txBody>
      </p:sp>
    </p:spTree>
    <p:extLst>
      <p:ext uri="{BB962C8B-B14F-4D97-AF65-F5344CB8AC3E}">
        <p14:creationId xmlns:p14="http://schemas.microsoft.com/office/powerpoint/2010/main" val="3787206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6FFDE2F-B6E0-4F18-8626-4364B50F6637}"/>
              </a:ext>
            </a:extLst>
          </p:cNvPr>
          <p:cNvGrpSpPr/>
          <p:nvPr/>
        </p:nvGrpSpPr>
        <p:grpSpPr>
          <a:xfrm>
            <a:off x="509528" y="256478"/>
            <a:ext cx="10243061" cy="5932449"/>
            <a:chOff x="509528" y="256478"/>
            <a:chExt cx="10243061" cy="59324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6976A60-2B7B-4404-A1C2-3C17BFBCA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842"/>
            <a:stretch/>
          </p:blipFill>
          <p:spPr>
            <a:xfrm>
              <a:off x="509528" y="256478"/>
              <a:ext cx="10243061" cy="593244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FEE70DF-FF2D-4B76-B112-F0B909C9C6EF}"/>
                </a:ext>
              </a:extLst>
            </p:cNvPr>
            <p:cNvSpPr/>
            <p:nvPr/>
          </p:nvSpPr>
          <p:spPr>
            <a:xfrm>
              <a:off x="4845132" y="771896"/>
              <a:ext cx="5533902" cy="265710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DFABC9-3D99-47FA-BE53-D50D1A3595C4}"/>
                </a:ext>
              </a:extLst>
            </p:cNvPr>
            <p:cNvSpPr txBox="1"/>
            <p:nvPr/>
          </p:nvSpPr>
          <p:spPr>
            <a:xfrm>
              <a:off x="1308782" y="5429250"/>
              <a:ext cx="261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/>
                <a:t>;</a:t>
              </a:r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859670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60912" y="971548"/>
            <a:ext cx="7223760" cy="4150129"/>
            <a:chOff x="1687484" y="2523678"/>
            <a:chExt cx="6017518" cy="32334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FAF91EB-2D76-40F4-8952-4E05B73D5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7484" y="2523678"/>
              <a:ext cx="6017518" cy="32334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5F8D8-2DCC-491D-BA3A-CA8871AA590A}"/>
                </a:ext>
              </a:extLst>
            </p:cNvPr>
            <p:cNvSpPr txBox="1"/>
            <p:nvPr/>
          </p:nvSpPr>
          <p:spPr>
            <a:xfrm>
              <a:off x="3328453" y="3655107"/>
              <a:ext cx="296883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/>
                <a:t>;</a:t>
              </a:r>
              <a:endParaRPr lang="ko-KR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6501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D697A7-1328-4CB5-BFED-6C659E13CA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654"/>
          <a:stretch/>
        </p:blipFill>
        <p:spPr>
          <a:xfrm>
            <a:off x="1338628" y="1451609"/>
            <a:ext cx="7104727" cy="48830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/>
          <p:cNvSpPr/>
          <p:nvPr/>
        </p:nvSpPr>
        <p:spPr>
          <a:xfrm>
            <a:off x="2942705" y="3572412"/>
            <a:ext cx="2917768" cy="565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338628" y="457200"/>
            <a:ext cx="10265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Prompt( )</a:t>
            </a:r>
            <a:r>
              <a:rPr lang="ko-KR" altLang="en-US" dirty="0"/>
              <a:t>함수를 </a:t>
            </a:r>
            <a:r>
              <a:rPr lang="ko-KR" altLang="en-US" dirty="0" err="1"/>
              <a:t>사용할때</a:t>
            </a:r>
            <a:r>
              <a:rPr lang="ko-KR" altLang="en-US" dirty="0"/>
              <a:t> 소괄호 안에 큰 따옴표나 작은 따옴표로 원하는 문장을 감싸 넣으면 프롬프트 창에 문장을 표시할 수도 있음</a:t>
            </a:r>
            <a:r>
              <a:rPr lang="en-US" altLang="ko-KR" dirty="0"/>
              <a:t>. </a:t>
            </a:r>
            <a:r>
              <a:rPr lang="ko-KR" altLang="en-US" dirty="0"/>
              <a:t>주로 어떤 내용을 입력해야 하는지 안내할 때 많이 사용</a:t>
            </a:r>
          </a:p>
        </p:txBody>
      </p:sp>
    </p:spTree>
    <p:extLst>
      <p:ext uri="{BB962C8B-B14F-4D97-AF65-F5344CB8AC3E}">
        <p14:creationId xmlns:p14="http://schemas.microsoft.com/office/powerpoint/2010/main" val="401360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BC39702-505C-4513-85F7-1285A600D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01-1</a:t>
            </a:r>
            <a:r>
              <a:rPr lang="en-US" altLang="ko-KR" dirty="0"/>
              <a:t> </a:t>
            </a:r>
            <a:r>
              <a:rPr lang="ko-KR" altLang="en-US" dirty="0"/>
              <a:t>웹 프로그래밍이란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B0F25B3-FC7D-47C2-A94C-7E298F0B5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프로그래밍이란 무엇일까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ko-KR" altLang="en-US" sz="2000" dirty="0">
                <a:solidFill>
                  <a:schemeClr val="accent5"/>
                </a:solidFill>
              </a:rPr>
              <a:t>   </a:t>
            </a:r>
            <a:r>
              <a:rPr lang="en-US" altLang="ko-KR" sz="2000" dirty="0">
                <a:solidFill>
                  <a:schemeClr val="accent5"/>
                </a:solidFill>
              </a:rPr>
              <a:t>- </a:t>
            </a:r>
            <a:r>
              <a:rPr lang="ko-KR" altLang="en-US" sz="2000" dirty="0">
                <a:solidFill>
                  <a:schemeClr val="accent5"/>
                </a:solidFill>
              </a:rPr>
              <a:t>프로그램을 만드는 과정</a:t>
            </a:r>
            <a:endParaRPr lang="en-US" altLang="ko-KR" sz="2000" dirty="0">
              <a:solidFill>
                <a:schemeClr val="accent5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 프로그래밍이란 무엇일까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accent5"/>
                </a:solidFill>
              </a:rPr>
              <a:t>  - </a:t>
            </a:r>
            <a:r>
              <a:rPr lang="ko-KR" altLang="en-US" sz="2000" dirty="0">
                <a:solidFill>
                  <a:schemeClr val="accent5"/>
                </a:solidFill>
              </a:rPr>
              <a:t>웹에 관련된 프로그램을 만드는 행위</a:t>
            </a:r>
            <a:endParaRPr lang="en-US" altLang="ko-KR" sz="2000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58D33-6432-4726-8F9E-7245C7475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95248" y="1473579"/>
            <a:ext cx="5358552" cy="20662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FF8650-F3D9-4A5F-A340-467FBD169DC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1" t="5948" r="6978" b="53665"/>
          <a:stretch/>
        </p:blipFill>
        <p:spPr>
          <a:xfrm>
            <a:off x="5719693" y="4312284"/>
            <a:ext cx="6160169" cy="19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11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967375C-FA64-44B1-AE88-3D4793D0FD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86" b="13064"/>
          <a:stretch/>
        </p:blipFill>
        <p:spPr>
          <a:xfrm>
            <a:off x="325977" y="260367"/>
            <a:ext cx="10359622" cy="6337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DF522A-4B2B-4BC1-9AB9-2CD306BB8557}"/>
              </a:ext>
            </a:extLst>
          </p:cNvPr>
          <p:cNvSpPr/>
          <p:nvPr/>
        </p:nvSpPr>
        <p:spPr>
          <a:xfrm>
            <a:off x="5173980" y="1400695"/>
            <a:ext cx="1844040" cy="279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575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9DDB1-B6A8-4B7B-9889-450BC8C0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실습해보기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AE6E6-12D0-4A33-BA82-B5C8F10BCC41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콘솔창에 다음 소스를 입력하고 어떤 점이 다른지 확인해보세요</a:t>
            </a:r>
            <a:r>
              <a:rPr lang="en-US" altLang="ko-KR"/>
              <a:t>~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28A59-25A2-4025-8AEF-6D00B386EEDA}"/>
              </a:ext>
            </a:extLst>
          </p:cNvPr>
          <p:cNvSpPr txBox="1"/>
          <p:nvPr/>
        </p:nvSpPr>
        <p:spPr>
          <a:xfrm>
            <a:off x="1617023" y="2646919"/>
            <a:ext cx="946265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prompt("</a:t>
            </a:r>
            <a:r>
              <a:rPr lang="ko-KR" altLang="en-US" dirty="0"/>
              <a:t>이름을 입력하세요</a:t>
            </a:r>
            <a:r>
              <a:rPr lang="en-US" altLang="ko-KR" dirty="0"/>
              <a:t>.","</a:t>
            </a:r>
            <a:r>
              <a:rPr lang="ko-KR" altLang="en-US" dirty="0"/>
              <a:t>홍길동</a:t>
            </a:r>
            <a:r>
              <a:rPr lang="en-US" altLang="ko-KR" dirty="0"/>
              <a:t>");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007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1F6ACA-7416-4C67-8CC7-EB1CB8E160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910" y="269921"/>
            <a:ext cx="9384789" cy="63181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2719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161" t="28874" r="22027" b="-325"/>
          <a:stretch/>
        </p:blipFill>
        <p:spPr>
          <a:xfrm>
            <a:off x="949569" y="2435468"/>
            <a:ext cx="7543800" cy="37103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425381" y="4448880"/>
            <a:ext cx="5740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rgbClr val="0070C0"/>
                </a:solidFill>
              </a:rPr>
              <a:t>alert</a:t>
            </a:r>
            <a:r>
              <a:rPr lang="ko-KR" altLang="en-US" sz="3600" dirty="0"/>
              <a:t>("환영합니다")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8CD0B-E336-4F40-9768-DE9A4052892E}"/>
              </a:ext>
            </a:extLst>
          </p:cNvPr>
          <p:cNvSpPr txBox="1"/>
          <p:nvPr/>
        </p:nvSpPr>
        <p:spPr>
          <a:xfrm>
            <a:off x="632476" y="523114"/>
            <a:ext cx="885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0070C0"/>
                </a:solidFill>
              </a:rPr>
              <a:t>알림 창으로 출력하기</a:t>
            </a:r>
            <a:r>
              <a:rPr lang="en-US" altLang="ko-KR" sz="2400" b="1" dirty="0">
                <a:solidFill>
                  <a:srgbClr val="0070C0"/>
                </a:solidFill>
              </a:rPr>
              <a:t>-alert( )</a:t>
            </a:r>
            <a:endParaRPr lang="ko-KR" altLang="en-US" sz="2400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145" y="1055716"/>
            <a:ext cx="10066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브라우저 화면에 간단히 알림 내용을 표시하려고 할 때 사용</a:t>
            </a:r>
            <a:endParaRPr lang="en-US" altLang="ko-KR" dirty="0"/>
          </a:p>
          <a:p>
            <a:r>
              <a:rPr lang="ko-KR" altLang="en-US" dirty="0"/>
              <a:t>원하는 내용을 큰따옴표나 작은따옴표로 감싸주면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8401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480" y="3596431"/>
            <a:ext cx="6289538" cy="2684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410308" y="1725443"/>
            <a:ext cx="127605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 err="1"/>
              <a:t>var</a:t>
            </a:r>
            <a:r>
              <a:rPr lang="ko-KR" altLang="en-US" sz="4400" dirty="0"/>
              <a:t> </a:t>
            </a:r>
            <a:r>
              <a:rPr lang="ko-KR" altLang="en-US" sz="4400" dirty="0" err="1"/>
              <a:t>name</a:t>
            </a:r>
            <a:r>
              <a:rPr lang="ko-KR" altLang="en-US" sz="4400" dirty="0"/>
              <a:t>=</a:t>
            </a:r>
            <a:r>
              <a:rPr lang="ko-KR" altLang="en-US" sz="4400" dirty="0" err="1"/>
              <a:t>prompt</a:t>
            </a:r>
            <a:r>
              <a:rPr lang="ko-KR" altLang="en-US" sz="4400" dirty="0"/>
              <a:t>("이름:");</a:t>
            </a:r>
            <a:endParaRPr lang="en-US" altLang="ko-KR" sz="4400" dirty="0"/>
          </a:p>
          <a:p>
            <a:r>
              <a:rPr lang="ko-KR" altLang="en-US" sz="4400" dirty="0" err="1">
                <a:solidFill>
                  <a:srgbClr val="0070C0"/>
                </a:solidFill>
              </a:rPr>
              <a:t>document.write</a:t>
            </a:r>
            <a:r>
              <a:rPr lang="ko-KR" altLang="en-US" sz="4400" dirty="0"/>
              <a:t>(</a:t>
            </a:r>
            <a:r>
              <a:rPr lang="ko-KR" altLang="en-US" sz="4400" dirty="0" err="1"/>
              <a:t>name</a:t>
            </a:r>
            <a:r>
              <a:rPr lang="ko-KR" altLang="en-US" sz="4400" dirty="0"/>
              <a:t>+"</a:t>
            </a:r>
            <a:r>
              <a:rPr lang="ko-KR" altLang="en-US" sz="4400" dirty="0" err="1"/>
              <a:t>님,어서오세요</a:t>
            </a:r>
            <a:r>
              <a:rPr lang="ko-KR" altLang="en-US" sz="4400" dirty="0"/>
              <a:t>!");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119" y="3596431"/>
            <a:ext cx="5190996" cy="2684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504598" y="621739"/>
            <a:ext cx="73096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70C0"/>
                </a:solidFill>
              </a:rPr>
              <a:t>웹 브라우저 화면에 출력하기</a:t>
            </a:r>
            <a:r>
              <a:rPr lang="en-US" altLang="ko-KR" sz="2400" b="1" dirty="0">
                <a:solidFill>
                  <a:srgbClr val="0070C0"/>
                </a:solidFill>
              </a:rPr>
              <a:t>-</a:t>
            </a:r>
            <a:r>
              <a:rPr lang="ko-KR" altLang="en-US" sz="2400" b="1" dirty="0" err="1">
                <a:solidFill>
                  <a:srgbClr val="0070C0"/>
                </a:solidFill>
              </a:rPr>
              <a:t>document.write</a:t>
            </a:r>
            <a:r>
              <a:rPr lang="en-US" altLang="ko-KR" sz="2400" b="1" dirty="0">
                <a:solidFill>
                  <a:srgbClr val="0070C0"/>
                </a:solidFill>
              </a:rPr>
              <a:t>( )</a:t>
            </a:r>
            <a:endParaRPr lang="ko-KR" alt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48393" y="1122218"/>
            <a:ext cx="730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크롬 브라우저 화면에 </a:t>
            </a:r>
            <a:r>
              <a:rPr lang="ko-KR" altLang="en-US" dirty="0" err="1"/>
              <a:t>괄호안에</a:t>
            </a:r>
            <a:r>
              <a:rPr lang="ko-KR" altLang="en-US" dirty="0"/>
              <a:t> 내용을 표시해 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239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9DDB1-B6A8-4B7B-9889-450BC8C0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실습해보기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AE6E6-12D0-4A33-BA82-B5C8F10BCC41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Prompt( )</a:t>
            </a:r>
            <a:r>
              <a:rPr lang="ko-KR" altLang="en-US" dirty="0"/>
              <a:t>함수로 나이를 입력 </a:t>
            </a:r>
            <a:r>
              <a:rPr lang="ko-KR" altLang="en-US"/>
              <a:t>받아 크롬웹브라우저에 표시하는 </a:t>
            </a:r>
            <a:r>
              <a:rPr lang="ko-KR" altLang="en-US" dirty="0"/>
              <a:t>자바스크립트 소스를 작성하시오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28A59-25A2-4025-8AEF-6D00B386EEDA}"/>
              </a:ext>
            </a:extLst>
          </p:cNvPr>
          <p:cNvSpPr txBox="1"/>
          <p:nvPr/>
        </p:nvSpPr>
        <p:spPr>
          <a:xfrm>
            <a:off x="1364672" y="2699623"/>
            <a:ext cx="9462656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var</a:t>
            </a:r>
            <a:r>
              <a:rPr lang="en-US" altLang="ko-KR" sz="3200" dirty="0"/>
              <a:t> </a:t>
            </a:r>
            <a:r>
              <a:rPr lang="en-US" altLang="ko-KR" sz="3200"/>
              <a:t>name=prompt</a:t>
            </a:r>
            <a:r>
              <a:rPr lang="en-US" altLang="ko-KR" sz="3200" dirty="0"/>
              <a:t>(“</a:t>
            </a:r>
            <a:r>
              <a:rPr lang="ko-KR" altLang="en-US" sz="3200" dirty="0"/>
              <a:t>나이를 입력하세요</a:t>
            </a:r>
            <a:r>
              <a:rPr lang="en-US" altLang="ko-KR" sz="3200"/>
              <a:t>~!” );</a:t>
            </a:r>
          </a:p>
          <a:p>
            <a:r>
              <a:rPr lang="en-US" altLang="ko-KR" sz="3200"/>
              <a:t>document.write(age+”</a:t>
            </a:r>
            <a:r>
              <a:rPr lang="ko-KR" altLang="en-US" sz="3200"/>
              <a:t>살 입니다＂</a:t>
            </a:r>
            <a:r>
              <a:rPr lang="en-US" altLang="ko-KR" sz="3200"/>
              <a:t>);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597853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19465" y="1039644"/>
            <a:ext cx="118989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400" dirty="0" err="1">
                <a:latin typeface="+mj-lt"/>
              </a:rPr>
              <a:t>var</a:t>
            </a:r>
            <a:r>
              <a:rPr lang="ko-KR" altLang="en-US" sz="5400" dirty="0">
                <a:latin typeface="+mj-lt"/>
              </a:rPr>
              <a:t> </a:t>
            </a:r>
            <a:r>
              <a:rPr lang="ko-KR" altLang="en-US" sz="5400" dirty="0" err="1">
                <a:latin typeface="+mj-lt"/>
              </a:rPr>
              <a:t>name</a:t>
            </a:r>
            <a:r>
              <a:rPr lang="ko-KR" altLang="en-US" sz="5400" dirty="0">
                <a:latin typeface="+mj-lt"/>
              </a:rPr>
              <a:t>=</a:t>
            </a:r>
            <a:r>
              <a:rPr lang="ko-KR" altLang="en-US" sz="5400" dirty="0" err="1">
                <a:latin typeface="+mj-lt"/>
              </a:rPr>
              <a:t>prompt</a:t>
            </a:r>
            <a:r>
              <a:rPr lang="ko-KR" altLang="en-US" sz="5400" dirty="0">
                <a:latin typeface="+mj-lt"/>
              </a:rPr>
              <a:t>("이름:");</a:t>
            </a:r>
            <a:r>
              <a:rPr lang="en-US" altLang="ko-KR" sz="5400" dirty="0">
                <a:latin typeface="+mj-lt"/>
              </a:rPr>
              <a:t/>
            </a:r>
            <a:br>
              <a:rPr lang="en-US" altLang="ko-KR" sz="5400" dirty="0">
                <a:latin typeface="+mj-lt"/>
              </a:rPr>
            </a:br>
            <a:r>
              <a:rPr lang="ko-KR" altLang="en-US" sz="5400" dirty="0" err="1">
                <a:solidFill>
                  <a:srgbClr val="0070C0"/>
                </a:solidFill>
                <a:latin typeface="+mj-lt"/>
              </a:rPr>
              <a:t>consol</a:t>
            </a:r>
            <a:r>
              <a:rPr lang="en-US" altLang="ko-KR" sz="5400" dirty="0">
                <a:solidFill>
                  <a:srgbClr val="0070C0"/>
                </a:solidFill>
                <a:latin typeface="+mj-lt"/>
              </a:rPr>
              <a:t>e</a:t>
            </a:r>
            <a:r>
              <a:rPr lang="ko-KR" altLang="en-US" sz="5400" dirty="0">
                <a:solidFill>
                  <a:srgbClr val="0070C0"/>
                </a:solidFill>
                <a:latin typeface="+mj-lt"/>
              </a:rPr>
              <a:t>.</a:t>
            </a:r>
            <a:r>
              <a:rPr lang="ko-KR" altLang="en-US" sz="5400" dirty="0" err="1">
                <a:solidFill>
                  <a:srgbClr val="0070C0"/>
                </a:solidFill>
                <a:latin typeface="+mj-lt"/>
              </a:rPr>
              <a:t>log</a:t>
            </a:r>
            <a:r>
              <a:rPr lang="ko-KR" altLang="en-US" sz="5400" dirty="0">
                <a:latin typeface="+mj-lt"/>
              </a:rPr>
              <a:t>(</a:t>
            </a:r>
            <a:r>
              <a:rPr lang="ko-KR" altLang="en-US" sz="5400" dirty="0" err="1">
                <a:latin typeface="+mj-lt"/>
              </a:rPr>
              <a:t>name</a:t>
            </a:r>
            <a:r>
              <a:rPr lang="ko-KR" altLang="en-US" sz="5400" dirty="0">
                <a:latin typeface="+mj-lt"/>
              </a:rPr>
              <a:t>+"님, </a:t>
            </a:r>
            <a:r>
              <a:rPr lang="ko-KR" altLang="en-US" sz="5400" dirty="0" err="1">
                <a:latin typeface="+mj-lt"/>
              </a:rPr>
              <a:t>어서오세요</a:t>
            </a:r>
            <a:r>
              <a:rPr lang="ko-KR" altLang="en-US" sz="5400" dirty="0">
                <a:latin typeface="+mj-lt"/>
              </a:rPr>
              <a:t>!");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760" y="3283809"/>
            <a:ext cx="4676775" cy="2028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8203" t="25013"/>
          <a:stretch/>
        </p:blipFill>
        <p:spPr>
          <a:xfrm>
            <a:off x="419465" y="3283809"/>
            <a:ext cx="6369663" cy="25345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546756" y="314218"/>
            <a:ext cx="5025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70C0"/>
                </a:solidFill>
              </a:rPr>
              <a:t>콘솔에 출력하기</a:t>
            </a:r>
            <a:r>
              <a:rPr lang="en-US" altLang="ko-KR" sz="2400" b="1" dirty="0">
                <a:solidFill>
                  <a:srgbClr val="0070C0"/>
                </a:solidFill>
              </a:rPr>
              <a:t>- </a:t>
            </a:r>
            <a:r>
              <a:rPr lang="ko-KR" altLang="en-US" sz="2400" b="1" dirty="0" err="1">
                <a:solidFill>
                  <a:srgbClr val="0070C0"/>
                </a:solidFill>
              </a:rPr>
              <a:t>consol</a:t>
            </a:r>
            <a:r>
              <a:rPr lang="en-US" altLang="ko-KR" sz="2400" b="1" dirty="0">
                <a:solidFill>
                  <a:srgbClr val="0070C0"/>
                </a:solidFill>
              </a:rPr>
              <a:t>e</a:t>
            </a:r>
            <a:r>
              <a:rPr lang="ko-KR" altLang="en-US" sz="2400" b="1" dirty="0">
                <a:solidFill>
                  <a:srgbClr val="0070C0"/>
                </a:solidFill>
              </a:rPr>
              <a:t>.</a:t>
            </a:r>
            <a:r>
              <a:rPr lang="ko-KR" altLang="en-US" sz="2400" b="1" dirty="0" err="1">
                <a:solidFill>
                  <a:srgbClr val="0070C0"/>
                </a:solidFill>
              </a:rPr>
              <a:t>log</a:t>
            </a:r>
            <a:r>
              <a:rPr lang="en-US" altLang="ko-KR" sz="2400" b="1" dirty="0">
                <a:solidFill>
                  <a:srgbClr val="0070C0"/>
                </a:solidFill>
              </a:rPr>
              <a:t>( )</a:t>
            </a:r>
            <a:endParaRPr lang="ko-KR" alt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26766" y="801751"/>
            <a:ext cx="8273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괄호 안에 있는 내용을 </a:t>
            </a:r>
            <a:r>
              <a:rPr lang="ko-KR" altLang="en-US" dirty="0" err="1"/>
              <a:t>콘솔창에</a:t>
            </a:r>
            <a:r>
              <a:rPr lang="ko-KR" altLang="en-US" dirty="0"/>
              <a:t> 출력합니다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93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9DDB1-B6A8-4B7B-9889-450BC8C0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실습해보기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AE6E6-12D0-4A33-BA82-B5C8F10BCC41}"/>
              </a:ext>
            </a:extLst>
          </p:cNvPr>
          <p:cNvSpPr txBox="1"/>
          <p:nvPr/>
        </p:nvSpPr>
        <p:spPr>
          <a:xfrm>
            <a:off x="838200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Prompt( 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함수로 나이를 입력 받아 콘솔에 출력하는 자바스크립트 소스를 작성하시오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28A59-25A2-4025-8AEF-6D00B386EEDA}"/>
              </a:ext>
            </a:extLst>
          </p:cNvPr>
          <p:cNvSpPr txBox="1"/>
          <p:nvPr/>
        </p:nvSpPr>
        <p:spPr>
          <a:xfrm>
            <a:off x="720207" y="3099673"/>
            <a:ext cx="9462656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var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name=prompt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(“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나이를 입력하세요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~!” 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console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.log(name + ‘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살 입니다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.’);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667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6399" y="1728412"/>
            <a:ext cx="7999615" cy="1679806"/>
          </a:xfrm>
        </p:spPr>
        <p:txBody>
          <a:bodyPr/>
          <a:lstStyle/>
          <a:p>
            <a:r>
              <a:rPr lang="ko-KR" altLang="en-US" dirty="0"/>
              <a:t>좀 더 </a:t>
            </a:r>
            <a:r>
              <a:rPr lang="ko-KR" altLang="en-US" sz="6600" dirty="0">
                <a:solidFill>
                  <a:srgbClr val="002060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프로그래머</a:t>
            </a:r>
            <a:r>
              <a:rPr lang="ko-KR" altLang="en-US" sz="6600" dirty="0"/>
              <a:t> </a:t>
            </a:r>
            <a:r>
              <a:rPr lang="ko-KR" altLang="en-US" dirty="0"/>
              <a:t>답게</a:t>
            </a:r>
            <a:r>
              <a:rPr lang="en-US" altLang="ko-KR" dirty="0"/>
              <a:t>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868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E41D0F-71C7-4533-AF21-6BF74581778F}"/>
              </a:ext>
            </a:extLst>
          </p:cNvPr>
          <p:cNvSpPr/>
          <p:nvPr/>
        </p:nvSpPr>
        <p:spPr>
          <a:xfrm>
            <a:off x="1074614" y="752367"/>
            <a:ext cx="5692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70C0"/>
                </a:solidFill>
              </a:rPr>
              <a:t>크롬 브라우저 콘솔로 오류 찾아내기 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5DBA0-F7B5-440F-A452-09EB9AB009E4}"/>
              </a:ext>
            </a:extLst>
          </p:cNvPr>
          <p:cNvSpPr txBox="1"/>
          <p:nvPr/>
        </p:nvSpPr>
        <p:spPr>
          <a:xfrm>
            <a:off x="8158348" y="1378109"/>
            <a:ext cx="313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실습파일 </a:t>
            </a:r>
            <a:r>
              <a:rPr lang="en-US" altLang="ko-KR"/>
              <a:t>02/js-time.html</a:t>
            </a: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74614" y="1378109"/>
            <a:ext cx="9909878" cy="5105768"/>
            <a:chOff x="1345457" y="930078"/>
            <a:chExt cx="9909878" cy="51057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721A96B-BBEE-45EF-A386-31B8DADF8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5457" y="1563746"/>
              <a:ext cx="9909878" cy="373050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D06F85-20DF-4102-9F03-1A3DC8D612EF}"/>
                </a:ext>
              </a:extLst>
            </p:cNvPr>
            <p:cNvSpPr/>
            <p:nvPr/>
          </p:nvSpPr>
          <p:spPr>
            <a:xfrm>
              <a:off x="6095999" y="1660358"/>
              <a:ext cx="798095" cy="7700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2DE2B4F4-FC60-4372-BDEC-8300F5E910B4}"/>
                </a:ext>
              </a:extLst>
            </p:cNvPr>
            <p:cNvCxnSpPr/>
            <p:nvPr/>
          </p:nvCxnSpPr>
          <p:spPr>
            <a:xfrm flipV="1">
              <a:off x="6495045" y="1323833"/>
              <a:ext cx="0" cy="3365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C22441-21CC-49C7-B6D9-767AC949E422}"/>
                </a:ext>
              </a:extLst>
            </p:cNvPr>
            <p:cNvSpPr txBox="1"/>
            <p:nvPr/>
          </p:nvSpPr>
          <p:spPr>
            <a:xfrm>
              <a:off x="5857374" y="930078"/>
              <a:ext cx="1275341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오류 개수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DBE794D-1F8A-43EB-BC68-1866451D15CD}"/>
                </a:ext>
              </a:extLst>
            </p:cNvPr>
            <p:cNvSpPr/>
            <p:nvPr/>
          </p:nvSpPr>
          <p:spPr>
            <a:xfrm>
              <a:off x="6894094" y="3429000"/>
              <a:ext cx="3068053" cy="685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697D271-E33E-4C4C-8FFA-98C01A97D676}"/>
                </a:ext>
              </a:extLst>
            </p:cNvPr>
            <p:cNvCxnSpPr/>
            <p:nvPr/>
          </p:nvCxnSpPr>
          <p:spPr>
            <a:xfrm flipV="1">
              <a:off x="8408066" y="4114800"/>
              <a:ext cx="0" cy="3365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CE1651-8EDE-4BEA-8A70-52CE2BF17735}"/>
                </a:ext>
              </a:extLst>
            </p:cNvPr>
            <p:cNvSpPr txBox="1"/>
            <p:nvPr/>
          </p:nvSpPr>
          <p:spPr>
            <a:xfrm>
              <a:off x="7542799" y="4451325"/>
              <a:ext cx="1770641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오류 발생 위치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72A4204-B02C-4070-AEF0-F7332EF47B32}"/>
                </a:ext>
              </a:extLst>
            </p:cNvPr>
            <p:cNvSpPr/>
            <p:nvPr/>
          </p:nvSpPr>
          <p:spPr>
            <a:xfrm>
              <a:off x="1479885" y="3537284"/>
              <a:ext cx="5374096" cy="17569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3B2FAB00-4AC8-4731-9523-2D24945C1F34}"/>
                </a:ext>
              </a:extLst>
            </p:cNvPr>
            <p:cNvCxnSpPr/>
            <p:nvPr/>
          </p:nvCxnSpPr>
          <p:spPr>
            <a:xfrm flipV="1">
              <a:off x="4004508" y="5329989"/>
              <a:ext cx="0" cy="336525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1C8FF8-0C19-4F76-8113-0CFBAA8B4437}"/>
                </a:ext>
              </a:extLst>
            </p:cNvPr>
            <p:cNvSpPr txBox="1"/>
            <p:nvPr/>
          </p:nvSpPr>
          <p:spPr>
            <a:xfrm>
              <a:off x="3139242" y="5666514"/>
              <a:ext cx="1312442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오류 내용</a:t>
              </a:r>
              <a:endParaRPr lang="en-US" altLang="ko-KR"/>
            </a:p>
          </p:txBody>
        </p:sp>
      </p:grpSp>
    </p:spTree>
    <p:extLst>
      <p:ext uri="{BB962C8B-B14F-4D97-AF65-F5344CB8AC3E}">
        <p14:creationId xmlns:p14="http://schemas.microsoft.com/office/powerpoint/2010/main" val="2793969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1424355" y="311791"/>
            <a:ext cx="8686799" cy="6208177"/>
            <a:chOff x="1424355" y="311791"/>
            <a:chExt cx="8686799" cy="620817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4355" y="311791"/>
              <a:ext cx="8686799" cy="6208177"/>
            </a:xfrm>
            <a:prstGeom prst="rect">
              <a:avLst/>
            </a:prstGeom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2486721" y="3332245"/>
              <a:ext cx="2029523" cy="827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웹 브라우저에서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보이는 것을 만드는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 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프런트엔드</a:t>
              </a:r>
              <a:r>
                <a:rPr lang="en-US" altLang="ko-KR" sz="1400" dirty="0">
                  <a:solidFill>
                    <a:schemeClr val="tx1"/>
                  </a:solidFill>
                </a:rPr>
                <a:t>‘ </a:t>
              </a:r>
              <a:r>
                <a:rPr lang="ko-KR" altLang="en-US" sz="1400" dirty="0">
                  <a:solidFill>
                    <a:schemeClr val="tx1"/>
                  </a:solidFill>
                </a:rPr>
                <a:t>개발</a:t>
              </a: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6869150" y="3388001"/>
              <a:ext cx="2743201" cy="8271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사용자의 요청을 처리하고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데이터를 관리하는 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 ‘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백엔드</a:t>
              </a:r>
              <a:r>
                <a:rPr lang="en-US" altLang="ko-KR" sz="1400" dirty="0">
                  <a:solidFill>
                    <a:schemeClr val="tx1"/>
                  </a:solidFill>
                </a:rPr>
                <a:t>‘ </a:t>
              </a:r>
              <a:r>
                <a:rPr lang="ko-KR" altLang="en-US" sz="1400" dirty="0">
                  <a:solidFill>
                    <a:schemeClr val="tx1"/>
                  </a:solidFill>
                </a:rPr>
                <a:t>개발</a:t>
              </a: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939987" y="743130"/>
              <a:ext cx="1929163" cy="6801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웹 브라우저를 통해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필요한 정보 요청</a:t>
              </a: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939986" y="2407777"/>
              <a:ext cx="1929163" cy="6801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요청을 처리해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알맞은 정보를 전달</a:t>
              </a:r>
            </a:p>
          </p:txBody>
        </p:sp>
        <p:sp>
          <p:nvSpPr>
            <p:cNvPr id="3" name="모서리가 둥근 사각형 설명선 2"/>
            <p:cNvSpPr/>
            <p:nvPr/>
          </p:nvSpPr>
          <p:spPr>
            <a:xfrm>
              <a:off x="1940312" y="1587843"/>
              <a:ext cx="869795" cy="468351"/>
            </a:xfrm>
            <a:prstGeom prst="wedgeRoundRectCallout">
              <a:avLst>
                <a:gd name="adj1" fmla="val -10577"/>
                <a:gd name="adj2" fmla="val 8154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검색</a:t>
              </a: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059366" y="5840948"/>
            <a:ext cx="105665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</a:pPr>
            <a:r>
              <a:rPr lang="ko-KR" altLang="en-US" b="1" kern="100" dirty="0">
                <a:solidFill>
                  <a:srgbClr val="000000"/>
                </a:solidFill>
              </a:rPr>
              <a:t>최근에는 </a:t>
            </a:r>
            <a:r>
              <a:rPr lang="ko-KR" altLang="en-US" b="1" kern="100" dirty="0" err="1">
                <a:solidFill>
                  <a:srgbClr val="000000"/>
                </a:solidFill>
              </a:rPr>
              <a:t>프런트엔드와</a:t>
            </a:r>
            <a:r>
              <a:rPr lang="ko-KR" altLang="en-US" b="1" kern="100" dirty="0">
                <a:solidFill>
                  <a:srgbClr val="000000"/>
                </a:solidFill>
              </a:rPr>
              <a:t> </a:t>
            </a:r>
            <a:r>
              <a:rPr lang="ko-KR" altLang="en-US" b="1" kern="100" dirty="0" err="1">
                <a:solidFill>
                  <a:srgbClr val="000000"/>
                </a:solidFill>
              </a:rPr>
              <a:t>백엔드를</a:t>
            </a:r>
            <a:r>
              <a:rPr lang="ko-KR" altLang="en-US" b="1" kern="100" dirty="0">
                <a:solidFill>
                  <a:srgbClr val="000000"/>
                </a:solidFill>
              </a:rPr>
              <a:t> 모두 다룰 수 있는 </a:t>
            </a:r>
            <a:r>
              <a:rPr lang="ko-KR" altLang="en-US" b="1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‘</a:t>
            </a:r>
            <a:r>
              <a:rPr lang="ko-KR" altLang="en-US" b="1" kern="100" dirty="0" err="1">
                <a:solidFill>
                  <a:srgbClr val="000000"/>
                </a:solidFill>
              </a:rPr>
              <a:t>풀스택</a:t>
            </a:r>
            <a:r>
              <a:rPr lang="ko-KR" altLang="en-US" b="1" kern="100" dirty="0">
                <a:solidFill>
                  <a:srgbClr val="000000"/>
                </a:solidFill>
              </a:rPr>
              <a:t> 개발자</a:t>
            </a:r>
            <a:r>
              <a:rPr lang="en-US" altLang="ko-KR" b="1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b="1" kern="1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Fullstack</a:t>
            </a:r>
            <a:r>
              <a:rPr lang="en-US" altLang="ko-KR" b="1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 Developer)</a:t>
            </a:r>
            <a:r>
              <a:rPr lang="ko-KR" altLang="en-US" b="1" kern="100" dirty="0">
                <a:solidFill>
                  <a:srgbClr val="000000"/>
                </a:solidFill>
              </a:rPr>
              <a:t>도 있음</a:t>
            </a:r>
            <a:r>
              <a:rPr lang="en-US" altLang="ko-KR" b="1" kern="100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1400" kern="0" spc="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63710" y="6019634"/>
            <a:ext cx="295656" cy="322660"/>
            <a:chOff x="7330440" y="1831197"/>
            <a:chExt cx="1082040" cy="1042416"/>
          </a:xfrm>
        </p:grpSpPr>
        <p:sp>
          <p:nvSpPr>
            <p:cNvPr id="13" name="도넛 12"/>
            <p:cNvSpPr/>
            <p:nvPr/>
          </p:nvSpPr>
          <p:spPr>
            <a:xfrm>
              <a:off x="7330440" y="1831197"/>
              <a:ext cx="1082040" cy="1042416"/>
            </a:xfrm>
            <a:prstGeom prst="donut">
              <a:avLst>
                <a:gd name="adj" fmla="val 12834"/>
              </a:avLst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현 13"/>
            <p:cNvSpPr/>
            <p:nvPr/>
          </p:nvSpPr>
          <p:spPr>
            <a:xfrm rot="17055643">
              <a:off x="7759484" y="2292070"/>
              <a:ext cx="356616" cy="321784"/>
            </a:xfrm>
            <a:prstGeom prst="chord">
              <a:avLst>
                <a:gd name="adj1" fmla="val 4404468"/>
                <a:gd name="adj2" fmla="val 14738898"/>
              </a:avLst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 flipH="1">
              <a:off x="7738404" y="2200528"/>
              <a:ext cx="45719" cy="10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 flipH="1">
              <a:off x="7973100" y="2170048"/>
              <a:ext cx="45719" cy="10985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5870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BE41D0F-71C7-4533-AF21-6BF74581778F}"/>
              </a:ext>
            </a:extLst>
          </p:cNvPr>
          <p:cNvSpPr/>
          <p:nvPr/>
        </p:nvSpPr>
        <p:spPr>
          <a:xfrm>
            <a:off x="1074614" y="752367"/>
            <a:ext cx="5692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b="1" dirty="0">
                <a:solidFill>
                  <a:srgbClr val="0070C0"/>
                </a:solidFill>
              </a:rPr>
              <a:t>크롬 브라우저 콘솔로 오류 찾아내기 </a:t>
            </a:r>
            <a:endParaRPr lang="ko-KR" alt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5DBA0-F7B5-440F-A452-09EB9AB009E4}"/>
              </a:ext>
            </a:extLst>
          </p:cNvPr>
          <p:cNvSpPr txBox="1"/>
          <p:nvPr/>
        </p:nvSpPr>
        <p:spPr>
          <a:xfrm>
            <a:off x="8158348" y="1378109"/>
            <a:ext cx="313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실습파일 </a:t>
            </a:r>
            <a:r>
              <a:rPr lang="en-US" altLang="ko-KR"/>
              <a:t>02/js-time.html</a:t>
            </a: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074614" y="987552"/>
            <a:ext cx="10602274" cy="5496325"/>
            <a:chOff x="1074614" y="987552"/>
            <a:chExt cx="10602274" cy="5496325"/>
          </a:xfrm>
        </p:grpSpPr>
        <p:grpSp>
          <p:nvGrpSpPr>
            <p:cNvPr id="4" name="그룹 3"/>
            <p:cNvGrpSpPr/>
            <p:nvPr/>
          </p:nvGrpSpPr>
          <p:grpSpPr>
            <a:xfrm>
              <a:off x="1074614" y="1378109"/>
              <a:ext cx="9909878" cy="5105768"/>
              <a:chOff x="1345457" y="930078"/>
              <a:chExt cx="9909878" cy="5105768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721A96B-BBEE-45EF-A386-31B8DADF8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5457" y="1563746"/>
                <a:ext cx="9909878" cy="3730508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A7D06F85-20DF-4102-9F03-1A3DC8D612EF}"/>
                  </a:ext>
                </a:extLst>
              </p:cNvPr>
              <p:cNvSpPr/>
              <p:nvPr/>
            </p:nvSpPr>
            <p:spPr>
              <a:xfrm>
                <a:off x="6095999" y="1660358"/>
                <a:ext cx="798095" cy="77002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2DE2B4F4-FC60-4372-BDEC-8300F5E910B4}"/>
                  </a:ext>
                </a:extLst>
              </p:cNvPr>
              <p:cNvCxnSpPr/>
              <p:nvPr/>
            </p:nvCxnSpPr>
            <p:spPr>
              <a:xfrm flipV="1">
                <a:off x="6495045" y="1323833"/>
                <a:ext cx="0" cy="3365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C22441-21CC-49C7-B6D9-767AC949E422}"/>
                  </a:ext>
                </a:extLst>
              </p:cNvPr>
              <p:cNvSpPr txBox="1"/>
              <p:nvPr/>
            </p:nvSpPr>
            <p:spPr>
              <a:xfrm>
                <a:off x="5857374" y="930078"/>
                <a:ext cx="127534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ⓐ</a:t>
                </a:r>
                <a:endParaRPr lang="ko-KR" altLang="en-US" dirty="0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1DBE794D-1F8A-43EB-BC68-1866451D15CD}"/>
                  </a:ext>
                </a:extLst>
              </p:cNvPr>
              <p:cNvSpPr/>
              <p:nvPr/>
            </p:nvSpPr>
            <p:spPr>
              <a:xfrm>
                <a:off x="6894094" y="3429000"/>
                <a:ext cx="3068053" cy="6858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B697D271-E33E-4C4C-8FFA-98C01A97D676}"/>
                  </a:ext>
                </a:extLst>
              </p:cNvPr>
              <p:cNvCxnSpPr/>
              <p:nvPr/>
            </p:nvCxnSpPr>
            <p:spPr>
              <a:xfrm flipV="1">
                <a:off x="8408066" y="4114800"/>
                <a:ext cx="0" cy="3365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CE1651-8EDE-4BEA-8A70-52CE2BF17735}"/>
                  </a:ext>
                </a:extLst>
              </p:cNvPr>
              <p:cNvSpPr txBox="1"/>
              <p:nvPr/>
            </p:nvSpPr>
            <p:spPr>
              <a:xfrm>
                <a:off x="7542799" y="4451325"/>
                <a:ext cx="177064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/>
                  <a:t>ⓒ</a:t>
                </a:r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72A4204-B02C-4070-AEF0-F7332EF47B32}"/>
                  </a:ext>
                </a:extLst>
              </p:cNvPr>
              <p:cNvSpPr/>
              <p:nvPr/>
            </p:nvSpPr>
            <p:spPr>
              <a:xfrm>
                <a:off x="1479885" y="3537284"/>
                <a:ext cx="5374096" cy="175697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B2FAB00-4AC8-4731-9523-2D24945C1F34}"/>
                  </a:ext>
                </a:extLst>
              </p:cNvPr>
              <p:cNvCxnSpPr/>
              <p:nvPr/>
            </p:nvCxnSpPr>
            <p:spPr>
              <a:xfrm flipV="1">
                <a:off x="4004508" y="5329989"/>
                <a:ext cx="0" cy="336525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01C8FF8-0C19-4F76-8113-0CFBAA8B4437}"/>
                  </a:ext>
                </a:extLst>
              </p:cNvPr>
              <p:cNvSpPr txBox="1"/>
              <p:nvPr/>
            </p:nvSpPr>
            <p:spPr>
              <a:xfrm>
                <a:off x="3139242" y="5666514"/>
                <a:ext cx="1312442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 smtClean="0"/>
                  <a:t>ⓑ</a:t>
                </a:r>
                <a:endParaRPr lang="en-US" altLang="ko-KR" dirty="0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7872984" y="987552"/>
              <a:ext cx="3803904" cy="960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280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78F722-36F0-4ED3-AD6C-1BE4680AF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495" y="85258"/>
            <a:ext cx="6335009" cy="668748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8C0D1C-148F-46A6-9A64-E31C380A5A19}"/>
              </a:ext>
            </a:extLst>
          </p:cNvPr>
          <p:cNvSpPr/>
          <p:nvPr/>
        </p:nvSpPr>
        <p:spPr>
          <a:xfrm>
            <a:off x="5197642" y="2899610"/>
            <a:ext cx="2707105" cy="2406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E7098EB-4C82-4659-912B-5B4EEECD22DE}"/>
              </a:ext>
            </a:extLst>
          </p:cNvPr>
          <p:cNvCxnSpPr>
            <a:cxnSpLocks/>
          </p:cNvCxnSpPr>
          <p:nvPr/>
        </p:nvCxnSpPr>
        <p:spPr>
          <a:xfrm flipV="1">
            <a:off x="7180845" y="2539023"/>
            <a:ext cx="0" cy="3365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1360503-48E9-4E46-955E-ABC179E26FDD}"/>
              </a:ext>
            </a:extLst>
          </p:cNvPr>
          <p:cNvSpPr txBox="1"/>
          <p:nvPr/>
        </p:nvSpPr>
        <p:spPr>
          <a:xfrm>
            <a:off x="6268457" y="2145267"/>
            <a:ext cx="178066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오류 위치 표시</a:t>
            </a:r>
          </a:p>
        </p:txBody>
      </p:sp>
    </p:spTree>
    <p:extLst>
      <p:ext uri="{BB962C8B-B14F-4D97-AF65-F5344CB8AC3E}">
        <p14:creationId xmlns:p14="http://schemas.microsoft.com/office/powerpoint/2010/main" val="2336590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6632228-7845-4C30-A760-D6241040CE19}"/>
              </a:ext>
            </a:extLst>
          </p:cNvPr>
          <p:cNvSpPr/>
          <p:nvPr/>
        </p:nvSpPr>
        <p:spPr>
          <a:xfrm>
            <a:off x="1455821" y="2101334"/>
            <a:ext cx="9685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/>
              <a:t>document.writ</a:t>
            </a:r>
            <a:r>
              <a:rPr lang="en-US" altLang="ko-KR" sz="3600" b="1">
                <a:solidFill>
                  <a:srgbClr val="FF0000"/>
                </a:solidFill>
              </a:rPr>
              <a:t>e</a:t>
            </a:r>
            <a:r>
              <a:rPr lang="ko-KR" altLang="en-US" sz="3600"/>
              <a:t>("현재 시각은 " + display);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87046-C178-4ED9-9730-12EAE02E5A02}"/>
              </a:ext>
            </a:extLst>
          </p:cNvPr>
          <p:cNvSpPr txBox="1"/>
          <p:nvPr/>
        </p:nvSpPr>
        <p:spPr>
          <a:xfrm>
            <a:off x="806115" y="5737841"/>
            <a:ext cx="109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비주얼 스튜디오로 돌아가서 소소를 수정 후 다시 확인해보세요</a:t>
            </a:r>
            <a:r>
              <a:rPr lang="en-US" altLang="ko-KR"/>
              <a:t>~!!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49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AE9E-E3DD-4979-89F4-93ED4198C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9790" cy="1325563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</a:rPr>
              <a:t>02-6</a:t>
            </a:r>
            <a:r>
              <a:rPr lang="en-US" altLang="ko-KR" sz="3600" b="1" dirty="0"/>
              <a:t> </a:t>
            </a:r>
            <a:r>
              <a:rPr lang="ko-KR" altLang="en-US" sz="3600" b="1" dirty="0"/>
              <a:t>자바스크립트소스를 작성할 때 지켜야 할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D175A-4691-4DDC-8CFD-756E382DE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대소문자를 구별하여 소스를 작성한다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읽기 쉽게 들여 쓰는 습관을 들인다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세미콜론으로 문장을 구분한다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자바스크립트 소스에 메모를 하려면 주석을 사용한다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/>
              <a:t>식별자는</a:t>
            </a:r>
            <a:r>
              <a:rPr lang="ko-KR" altLang="en-US" dirty="0"/>
              <a:t> 정해진 규칙을 지켜 작성한다</a:t>
            </a:r>
            <a:endParaRPr lang="en-US" altLang="ko-KR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err="1"/>
              <a:t>예약어는</a:t>
            </a:r>
            <a:r>
              <a:rPr lang="ko-KR" altLang="en-US" dirty="0"/>
              <a:t> </a:t>
            </a:r>
            <a:r>
              <a:rPr lang="ko-KR" altLang="en-US" dirty="0" err="1"/>
              <a:t>식별자로</a:t>
            </a:r>
            <a:r>
              <a:rPr lang="ko-KR" altLang="en-US" dirty="0"/>
              <a:t> 사용할 수 없다</a:t>
            </a:r>
            <a:endParaRPr lang="en-US" altLang="ko-KR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FD72D4B-40D7-4B08-A241-B02B28658B1C}"/>
              </a:ext>
            </a:extLst>
          </p:cNvPr>
          <p:cNvSpPr/>
          <p:nvPr/>
        </p:nvSpPr>
        <p:spPr>
          <a:xfrm>
            <a:off x="7686713" y="1450539"/>
            <a:ext cx="3990472" cy="2286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// </a:t>
            </a:r>
            <a:r>
              <a:rPr lang="ko-KR" altLang="en-US" dirty="0" err="1"/>
              <a:t>한줄</a:t>
            </a:r>
            <a:r>
              <a:rPr lang="ko-KR" altLang="en-US" dirty="0"/>
              <a:t> 주석은 이렇게 입력합니다</a:t>
            </a:r>
            <a:endParaRPr lang="en-US" altLang="ko-KR" dirty="0"/>
          </a:p>
          <a:p>
            <a:pPr algn="ctr"/>
            <a:endParaRPr lang="en-US" altLang="ko-KR" dirty="0"/>
          </a:p>
          <a:p>
            <a:r>
              <a:rPr lang="en-US" altLang="ko-KR" dirty="0"/>
              <a:t>/</a:t>
            </a:r>
            <a:r>
              <a:rPr lang="ko-KR" altLang="en-US" dirty="0"/>
              <a:t>* </a:t>
            </a:r>
            <a:endParaRPr lang="en-US" altLang="ko-KR" dirty="0"/>
          </a:p>
          <a:p>
            <a:r>
              <a:rPr lang="ko-KR" altLang="en-US" dirty="0"/>
              <a:t>     자바스크립트에서 </a:t>
            </a:r>
            <a:endParaRPr lang="en-US" altLang="ko-KR" dirty="0"/>
          </a:p>
          <a:p>
            <a:r>
              <a:rPr lang="ko-KR" altLang="en-US" dirty="0"/>
              <a:t>     </a:t>
            </a:r>
            <a:r>
              <a:rPr lang="ko-KR" altLang="en-US" dirty="0" err="1"/>
              <a:t>여러줄의</a:t>
            </a:r>
            <a:r>
              <a:rPr lang="ko-KR" altLang="en-US" dirty="0"/>
              <a:t> 주석을 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ko-KR" altLang="en-US" dirty="0"/>
              <a:t>표시할 수도 있습니다</a:t>
            </a:r>
            <a:endParaRPr lang="en-US" altLang="ko-KR" dirty="0"/>
          </a:p>
          <a:p>
            <a:r>
              <a:rPr lang="ko-KR" altLang="en-US" dirty="0"/>
              <a:t>*</a:t>
            </a:r>
            <a:r>
              <a:rPr lang="en-US" altLang="ko-KR" dirty="0"/>
              <a:t>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3533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F4758-05E3-4477-9214-47806A33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예약어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328F7-C83D-4BFA-B05F-80DC7C60B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2554" t="33247" r="17836" b="28138"/>
          <a:stretch/>
        </p:blipFill>
        <p:spPr>
          <a:xfrm>
            <a:off x="534390" y="1690688"/>
            <a:ext cx="9915896" cy="360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50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73BBB4-8B55-4B81-AF75-AE66C9BF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772819"/>
            <a:ext cx="10515600" cy="1325563"/>
          </a:xfrm>
        </p:spPr>
        <p:txBody>
          <a:bodyPr/>
          <a:lstStyle/>
          <a:p>
            <a:r>
              <a:rPr lang="ko-KR" altLang="en-US"/>
              <a:t>복습하기</a:t>
            </a:r>
          </a:p>
        </p:txBody>
      </p:sp>
    </p:spTree>
    <p:extLst>
      <p:ext uri="{BB962C8B-B14F-4D97-AF65-F5344CB8AC3E}">
        <p14:creationId xmlns:p14="http://schemas.microsoft.com/office/powerpoint/2010/main" val="3402694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DC012E-33A3-4065-B43D-65521BD8EA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501814" y="-2365959"/>
            <a:ext cx="3368845" cy="11482139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7AB2DBF1-8BFC-435C-A164-5C3E9BE8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b="1" dirty="0"/>
              <a:t>연습문제</a:t>
            </a:r>
            <a:r>
              <a:rPr lang="en-US" altLang="ko-KR" sz="3600" b="1" dirty="0"/>
              <a:t>1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254678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DC012E-33A3-4065-B43D-65521BD8EA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473474" y="-2382520"/>
            <a:ext cx="3501190" cy="1193586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B7713F-97B1-4321-B0FB-E03CDDE4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연습문제</a:t>
            </a:r>
            <a:r>
              <a:rPr lang="en-US" altLang="ko-KR" b="1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934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DC012E-33A3-4065-B43D-65521BD8EA7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934674" y="-2077272"/>
            <a:ext cx="4632159" cy="1188249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A86D459-1D3F-4BA0-8FCE-88E96CD9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/>
              <a:t>연습문제</a:t>
            </a:r>
            <a:r>
              <a:rPr lang="en-US" altLang="ko-KR" b="1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1305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07E87B32-943B-49FB-ADBC-D579CD7FAC3D}"/>
              </a:ext>
            </a:extLst>
          </p:cNvPr>
          <p:cNvSpPr/>
          <p:nvPr/>
        </p:nvSpPr>
        <p:spPr>
          <a:xfrm>
            <a:off x="5620752" y="986589"/>
            <a:ext cx="950495" cy="9504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</a:t>
            </a:r>
            <a:endParaRPr kumimoji="0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8F4D7-D527-4170-9117-6C7A8A0B38CE}"/>
              </a:ext>
            </a:extLst>
          </p:cNvPr>
          <p:cNvSpPr txBox="1"/>
          <p:nvPr/>
        </p:nvSpPr>
        <p:spPr>
          <a:xfrm>
            <a:off x="3565578" y="2454595"/>
            <a:ext cx="506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변수와 자료형 그리고 연산자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FE408-B572-4A3F-8EE0-B074163CD026}"/>
              </a:ext>
            </a:extLst>
          </p:cNvPr>
          <p:cNvSpPr txBox="1"/>
          <p:nvPr/>
        </p:nvSpPr>
        <p:spPr>
          <a:xfrm>
            <a:off x="4950772" y="4170624"/>
            <a:ext cx="3324548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03-1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변수란 무엇일까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?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03-2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자료형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이해하기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03-3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연산자 이해하기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03-4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연산자 깊게 알아보기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033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92883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01-2</a:t>
            </a:r>
            <a:r>
              <a:rPr lang="en-US" altLang="ko-KR" dirty="0"/>
              <a:t> </a:t>
            </a:r>
            <a:r>
              <a:rPr lang="ko-KR" altLang="en-US" dirty="0"/>
              <a:t>자바스크립트로 무엇을 할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웹사이트를 동적으로 만들 수 있습니다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웹브라우저에서 실행되는 프로그램을  만들 수 있다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2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서버를 구성하고 서버용 프로그램을 만들 수 있다</a:t>
            </a:r>
            <a:endParaRPr lang="en-US" altLang="ko-KR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3" name="슬라이드 확대/축소 2">
                <a:extLst>
                  <a:ext uri="{FF2B5EF4-FFF2-40B4-BE49-F238E27FC236}">
                    <a16:creationId xmlns:a16="http://schemas.microsoft.com/office/drawing/2014/main" id="{941896AB-0288-4DA3-A775-11A8A3DF0F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0495552"/>
                  </p:ext>
                </p:extLst>
              </p:nvPr>
            </p:nvGraphicFramePr>
            <p:xfrm>
              <a:off x="7526369" y="2161309"/>
              <a:ext cx="1203397" cy="676911"/>
            </p:xfrm>
            <a:graphic>
              <a:graphicData uri="http://schemas.microsoft.com/office/powerpoint/2016/slidezoom">
                <pslz:sldZm>
                  <pslz:sldZmObj sldId="353" cId="1859573894">
                    <pslz:zmPr id="{A448FEBE-082E-48DA-B8D8-D5B211CB442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03397" cy="67691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슬라이드 확대/축소 2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41896AB-0288-4DA3-A775-11A8A3DF0F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6369" y="2161309"/>
                <a:ext cx="1203397" cy="67691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7" name="슬라이드 확대/축소 6">
                <a:extLst>
                  <a:ext uri="{FF2B5EF4-FFF2-40B4-BE49-F238E27FC236}">
                    <a16:creationId xmlns:a16="http://schemas.microsoft.com/office/drawing/2014/main" id="{02C8E4E6-870B-4747-8671-2E920CF5E8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5509984"/>
                  </p:ext>
                </p:extLst>
              </p:nvPr>
            </p:nvGraphicFramePr>
            <p:xfrm>
              <a:off x="9591102" y="3429000"/>
              <a:ext cx="1180180" cy="761990"/>
            </p:xfrm>
            <a:graphic>
              <a:graphicData uri="http://schemas.microsoft.com/office/powerpoint/2016/slidezoom">
                <pslz:sldZm>
                  <pslz:sldZmObj sldId="355" cId="245209222">
                    <pslz:zmPr id="{748E08EA-906E-4211-B463-EAE3CF8BEE9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80180" cy="7619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슬라이드 확대/축소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C8E4E6-870B-4747-8671-2E920CF5E8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1102" y="3429000"/>
                <a:ext cx="1180180" cy="7619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슬라이드 확대/축소 8">
                <a:extLst>
                  <a:ext uri="{FF2B5EF4-FFF2-40B4-BE49-F238E27FC236}">
                    <a16:creationId xmlns:a16="http://schemas.microsoft.com/office/drawing/2014/main" id="{16EF1B4E-02CD-46FB-96BD-109F58FBFF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7083"/>
                  </p:ext>
                </p:extLst>
              </p:nvPr>
            </p:nvGraphicFramePr>
            <p:xfrm>
              <a:off x="9238503" y="4579777"/>
              <a:ext cx="1354649" cy="761990"/>
            </p:xfrm>
            <a:graphic>
              <a:graphicData uri="http://schemas.microsoft.com/office/powerpoint/2016/slidezoom">
                <pslz:sldZm>
                  <pslz:sldZmObj sldId="357" cId="757192239">
                    <pslz:zmPr id="{05804286-101D-4444-88A6-EFAAFCBE1E42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354649" cy="76199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슬라이드 확대/축소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6EF1B4E-02CD-46FB-96BD-109F58FBFF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38503" y="4579777"/>
                <a:ext cx="1354649" cy="76199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50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41596" y="253656"/>
            <a:ext cx="10515600" cy="1325563"/>
          </a:xfrm>
        </p:spPr>
        <p:txBody>
          <a:bodyPr/>
          <a:lstStyle/>
          <a:p>
            <a:pPr lvl="0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F0502020204030204"/>
              </a:rPr>
              <a:t>03-1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변수란 무엇일까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AF2656-5686-41AB-B1A9-DBA5428F1A9F}"/>
              </a:ext>
            </a:extLst>
          </p:cNvPr>
          <p:cNvSpPr txBox="1"/>
          <p:nvPr/>
        </p:nvSpPr>
        <p:spPr>
          <a:xfrm>
            <a:off x="941596" y="1691640"/>
            <a:ext cx="838528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자바 스크립트가 다룰 수 있는 자료형은 숫자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문자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논리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객체 등이 있음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170000"/>
              </a:lnSpc>
            </a:pP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자바스크립트에서 변수는 변하는 값을 저장할때 사용함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ko-KR" altLang="en-US" b="1">
              <a:solidFill>
                <a:schemeClr val="accent2">
                  <a:lumMod val="50000"/>
                </a:schemeClr>
              </a:solidFill>
            </a:endParaRPr>
          </a:p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1655210-E39E-432A-A1A9-0EFA8FD588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7817" y="3687150"/>
            <a:ext cx="4125951" cy="24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187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EDCCD8-8381-4453-B112-BA58E5D0E5B5}"/>
              </a:ext>
            </a:extLst>
          </p:cNvPr>
          <p:cNvSpPr txBox="1">
            <a:spLocks/>
          </p:cNvSpPr>
          <p:nvPr/>
        </p:nvSpPr>
        <p:spPr>
          <a:xfrm>
            <a:off x="1072375" y="1517219"/>
            <a:ext cx="10515600" cy="53247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400" b="1">
                <a:solidFill>
                  <a:schemeClr val="accent2">
                    <a:lumMod val="50000"/>
                  </a:schemeClr>
                </a:solidFill>
              </a:rPr>
              <a:t>나이 계산하기 프로그램 만들기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A901BB-A587-408F-8185-457E9D2D8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18"/>
          <a:stretch/>
        </p:blipFill>
        <p:spPr>
          <a:xfrm>
            <a:off x="443725" y="2638353"/>
            <a:ext cx="3419433" cy="15812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41596" y="253656"/>
            <a:ext cx="10515600" cy="1325563"/>
          </a:xfrm>
        </p:spPr>
        <p:txBody>
          <a:bodyPr/>
          <a:lstStyle/>
          <a:p>
            <a:pPr lvl="0"/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  <a:latin typeface="맑은 고딕" panose="020F0502020204030204"/>
              </a:rPr>
              <a:t>03-1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</a:rPr>
              <a:t>변수란 무엇일까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</a:rPr>
              <a:t>?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982B0-752A-4C2F-981D-97B69ED176BF}"/>
              </a:ext>
            </a:extLst>
          </p:cNvPr>
          <p:cNvSpPr txBox="1"/>
          <p:nvPr/>
        </p:nvSpPr>
        <p:spPr>
          <a:xfrm>
            <a:off x="443725" y="2253150"/>
            <a:ext cx="360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 </a:t>
            </a:r>
            <a:r>
              <a:rPr lang="ko-KR" altLang="en-US"/>
              <a:t>나이 계산하기 버튼을 누르면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BF7FD2-98AE-47EB-AE95-98702FA20B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80" t="667" r="22924" b="18299"/>
          <a:stretch/>
        </p:blipFill>
        <p:spPr>
          <a:xfrm>
            <a:off x="4217670" y="2622482"/>
            <a:ext cx="3756660" cy="33488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FE929F-3F01-4322-9466-BD3A64B8ED92}"/>
              </a:ext>
            </a:extLst>
          </p:cNvPr>
          <p:cNvSpPr txBox="1"/>
          <p:nvPr/>
        </p:nvSpPr>
        <p:spPr>
          <a:xfrm>
            <a:off x="3863158" y="2253150"/>
            <a:ext cx="4823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태어난 연도를 입력하기위한 프롬프트 창이 열리고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95247F9-A13C-4DBA-8759-4071102A4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994" y="2899481"/>
            <a:ext cx="2816981" cy="1792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02850D-334C-4C88-8213-FE56CC6DC0E1}"/>
              </a:ext>
            </a:extLst>
          </p:cNvPr>
          <p:cNvSpPr txBox="1"/>
          <p:nvPr/>
        </p:nvSpPr>
        <p:spPr>
          <a:xfrm>
            <a:off x="8686618" y="2253150"/>
            <a:ext cx="3234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입력한 연도값을 나이를 계산하고 결괏값을 출력해줍니다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9F08A7-5975-47C3-88D2-9C7ADBC9F7B2}"/>
              </a:ext>
            </a:extLst>
          </p:cNvPr>
          <p:cNvSpPr/>
          <p:nvPr/>
        </p:nvSpPr>
        <p:spPr>
          <a:xfrm>
            <a:off x="1451610" y="2723628"/>
            <a:ext cx="1268730" cy="4196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E86F437-20E6-45EC-AD8E-CAE8535B09E0}"/>
              </a:ext>
            </a:extLst>
          </p:cNvPr>
          <p:cNvSpPr/>
          <p:nvPr/>
        </p:nvSpPr>
        <p:spPr>
          <a:xfrm>
            <a:off x="4572000" y="3009377"/>
            <a:ext cx="3040380" cy="1210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F460C1-2060-4D15-951C-408B129FD76B}"/>
              </a:ext>
            </a:extLst>
          </p:cNvPr>
          <p:cNvSpPr/>
          <p:nvPr/>
        </p:nvSpPr>
        <p:spPr>
          <a:xfrm>
            <a:off x="8881110" y="4046220"/>
            <a:ext cx="2045970" cy="300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227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C1A842-5CD9-4E0C-B94E-AF655B8DF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03-1</a:t>
            </a:r>
            <a:r>
              <a:rPr lang="ko-KR" altLang="en-US" dirty="0"/>
              <a:t> 변수란 무엇일까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F20ADE-3785-4606-83E2-F427EA9683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20"/>
          <a:stretch/>
        </p:blipFill>
        <p:spPr>
          <a:xfrm>
            <a:off x="1111169" y="2524065"/>
            <a:ext cx="9351141" cy="271926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1CDDC7D-9465-4307-A5CE-CE213CBABBCC}"/>
              </a:ext>
            </a:extLst>
          </p:cNvPr>
          <p:cNvCxnSpPr/>
          <p:nvPr/>
        </p:nvCxnSpPr>
        <p:spPr>
          <a:xfrm>
            <a:off x="2118167" y="5243333"/>
            <a:ext cx="4965539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C85E49-A5CE-4BB4-8AA4-CA4EDD481FE0}"/>
              </a:ext>
            </a:extLst>
          </p:cNvPr>
          <p:cNvSpPr txBox="1"/>
          <p:nvPr/>
        </p:nvSpPr>
        <p:spPr>
          <a:xfrm>
            <a:off x="2419108" y="5474827"/>
            <a:ext cx="3676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언제든지 변하므로 </a:t>
            </a:r>
            <a:r>
              <a:rPr lang="en-US" altLang="ko-KR"/>
              <a:t>‘</a:t>
            </a:r>
            <a:r>
              <a:rPr lang="ko-KR" altLang="en-US"/>
              <a:t>변수</a:t>
            </a:r>
            <a:r>
              <a:rPr lang="en-US" altLang="ko-KR"/>
              <a:t>(Variable)</a:t>
            </a:r>
            <a:r>
              <a:rPr lang="ko-KR" altLang="en-US"/>
              <a:t>＇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6CB9C-E3B8-4238-874B-071133C51A31}"/>
              </a:ext>
            </a:extLst>
          </p:cNvPr>
          <p:cNvSpPr txBox="1"/>
          <p:nvPr/>
        </p:nvSpPr>
        <p:spPr>
          <a:xfrm>
            <a:off x="8426369" y="5336327"/>
            <a:ext cx="3611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값이 일정하므로 </a:t>
            </a:r>
            <a:r>
              <a:rPr lang="en-US" altLang="ko-KR"/>
              <a:t>‘</a:t>
            </a:r>
            <a:r>
              <a:rPr lang="ko-KR" altLang="en-US"/>
              <a:t>상수‘</a:t>
            </a:r>
            <a:endParaRPr lang="en-US" altLang="ko-KR"/>
          </a:p>
          <a:p>
            <a:r>
              <a:rPr lang="en-US" altLang="ko-KR"/>
              <a:t>(constant)</a:t>
            </a:r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BBBD8E6-ACE4-4BF9-BEFC-413E44F4E6B6}"/>
              </a:ext>
            </a:extLst>
          </p:cNvPr>
          <p:cNvCxnSpPr/>
          <p:nvPr/>
        </p:nvCxnSpPr>
        <p:spPr>
          <a:xfrm flipV="1">
            <a:off x="9444942" y="4687747"/>
            <a:ext cx="0" cy="474562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B468B64-426B-4493-B9B0-9464F00402B9}"/>
              </a:ext>
            </a:extLst>
          </p:cNvPr>
          <p:cNvSpPr txBox="1"/>
          <p:nvPr/>
        </p:nvSpPr>
        <p:spPr>
          <a:xfrm>
            <a:off x="838200" y="1496291"/>
            <a:ext cx="7284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나이계산해주는 프로그램 만들기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수식으로 알아보는 변수와 상수</a:t>
            </a:r>
          </a:p>
        </p:txBody>
      </p:sp>
    </p:spTree>
    <p:extLst>
      <p:ext uri="{BB962C8B-B14F-4D97-AF65-F5344CB8AC3E}">
        <p14:creationId xmlns:p14="http://schemas.microsoft.com/office/powerpoint/2010/main" val="3684867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975A1-FC1F-423E-87CF-E0B846B8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/>
              <a:t>나이 계산하기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849974-5C46-4612-92A0-F413CB2F9E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169" y="2524064"/>
            <a:ext cx="9351141" cy="3772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4D93B-F1C4-4EED-9485-0E8D30B4F116}"/>
              </a:ext>
            </a:extLst>
          </p:cNvPr>
          <p:cNvSpPr txBox="1"/>
          <p:nvPr/>
        </p:nvSpPr>
        <p:spPr>
          <a:xfrm>
            <a:off x="838200" y="1506022"/>
            <a:ext cx="1065546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변수를 선언하는 규칙 세가지</a:t>
            </a:r>
            <a:endParaRPr lang="en-US" altLang="ko-KR" b="1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/>
              <a:t>규칙</a:t>
            </a:r>
            <a:r>
              <a:rPr lang="en-US" altLang="ko-KR"/>
              <a:t>1-</a:t>
            </a:r>
            <a:r>
              <a:rPr lang="ko-KR" altLang="en-US"/>
              <a:t>이름은 의미있게 짓는다</a:t>
            </a:r>
          </a:p>
        </p:txBody>
      </p:sp>
    </p:spTree>
    <p:extLst>
      <p:ext uri="{BB962C8B-B14F-4D97-AF65-F5344CB8AC3E}">
        <p14:creationId xmlns:p14="http://schemas.microsoft.com/office/powerpoint/2010/main" val="24746310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975A1-FC1F-423E-87CF-E0B846B8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/>
              <a:t>나이 계산하기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4D93B-F1C4-4EED-9485-0E8D30B4F116}"/>
              </a:ext>
            </a:extLst>
          </p:cNvPr>
          <p:cNvSpPr txBox="1"/>
          <p:nvPr/>
        </p:nvSpPr>
        <p:spPr>
          <a:xfrm>
            <a:off x="838200" y="1506022"/>
            <a:ext cx="1065546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변수를 선언하는 규칙 세가지</a:t>
            </a:r>
            <a:endParaRPr lang="en-US" altLang="ko-KR" b="1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/>
              <a:t>규칙</a:t>
            </a:r>
            <a:r>
              <a:rPr lang="en-US" altLang="ko-KR"/>
              <a:t>2-</a:t>
            </a:r>
            <a:r>
              <a:rPr lang="ko-KR" altLang="en-US"/>
              <a:t>여러 단어를 연결한 변수 이름은 낙타모양으로 만들어 준다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721D5D-BA11-40BC-8C3D-D498491F6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25" t="58565" r="4812" b="32996"/>
          <a:stretch/>
        </p:blipFill>
        <p:spPr>
          <a:xfrm>
            <a:off x="580068" y="2418607"/>
            <a:ext cx="9062977" cy="34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97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975A1-FC1F-423E-87CF-E0B846B8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 dirty="0"/>
              <a:t>나이 계산하기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4D93B-F1C4-4EED-9485-0E8D30B4F116}"/>
              </a:ext>
            </a:extLst>
          </p:cNvPr>
          <p:cNvSpPr txBox="1"/>
          <p:nvPr/>
        </p:nvSpPr>
        <p:spPr>
          <a:xfrm>
            <a:off x="838200" y="1506022"/>
            <a:ext cx="10655461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변수를 선언하는 규칙 세가지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규칙</a:t>
            </a:r>
            <a:r>
              <a:rPr lang="en-US" altLang="ko-KR" dirty="0"/>
              <a:t>3-</a:t>
            </a:r>
            <a:r>
              <a:rPr lang="ko-KR" altLang="en-US" dirty="0"/>
              <a:t>선언할 수 없는 이름도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FBA91-8FE5-4C80-9DBF-3C807335126B}"/>
              </a:ext>
            </a:extLst>
          </p:cNvPr>
          <p:cNvSpPr txBox="1"/>
          <p:nvPr/>
        </p:nvSpPr>
        <p:spPr>
          <a:xfrm>
            <a:off x="972273" y="2731625"/>
            <a:ext cx="10381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변수의 첫글자는 반드시 문자나 밑줄</a:t>
            </a:r>
            <a:r>
              <a:rPr lang="en-US" altLang="ko-KR"/>
              <a:t>(_) </a:t>
            </a:r>
            <a:r>
              <a:rPr lang="ko-KR" altLang="en-US"/>
              <a:t>또는 달러 기호</a:t>
            </a:r>
            <a:r>
              <a:rPr lang="en-US" altLang="ko-KR"/>
              <a:t>($)</a:t>
            </a:r>
            <a:r>
              <a:rPr lang="ko-KR" altLang="en-US"/>
              <a:t>로 시작해야 하고 그후에는 문자나 밑줄 </a:t>
            </a:r>
            <a:r>
              <a:rPr lang="en-US" altLang="ko-KR"/>
              <a:t>, </a:t>
            </a:r>
            <a:r>
              <a:rPr lang="ko-KR" altLang="en-US"/>
              <a:t>달러기호</a:t>
            </a:r>
            <a:r>
              <a:rPr lang="en-US" altLang="ko-KR"/>
              <a:t>, </a:t>
            </a:r>
            <a:r>
              <a:rPr lang="ko-KR" altLang="en-US"/>
              <a:t>그리고 숫자를 사용할 수 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DE531C-B0FD-44A8-BB9F-0DD319893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1" r="3135" b="21339"/>
          <a:stretch/>
        </p:blipFill>
        <p:spPr>
          <a:xfrm>
            <a:off x="1113681" y="3654955"/>
            <a:ext cx="4812558" cy="2413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69DC23-0384-4CCB-9E12-08DACBDB2361}"/>
              </a:ext>
            </a:extLst>
          </p:cNvPr>
          <p:cNvSpPr txBox="1"/>
          <p:nvPr/>
        </p:nvSpPr>
        <p:spPr>
          <a:xfrm>
            <a:off x="3360717" y="5130140"/>
            <a:ext cx="3253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# </a:t>
            </a:r>
            <a:r>
              <a:rPr lang="ko-KR" altLang="en-US"/>
              <a:t>오류 발생</a:t>
            </a:r>
            <a:r>
              <a:rPr lang="en-US" altLang="ko-KR"/>
              <a:t>!</a:t>
            </a:r>
          </a:p>
          <a:p>
            <a:r>
              <a:rPr lang="en-US" altLang="ko-KR"/>
              <a:t># </a:t>
            </a:r>
            <a:r>
              <a:rPr lang="ko-KR" altLang="en-US"/>
              <a:t>오류 발생</a:t>
            </a:r>
            <a:r>
              <a:rPr lang="en-US" altLang="ko-KR"/>
              <a:t>!</a:t>
            </a:r>
          </a:p>
          <a:p>
            <a:r>
              <a:rPr lang="en-US" altLang="ko-KR"/>
              <a:t># </a:t>
            </a:r>
            <a:r>
              <a:rPr lang="ko-KR" altLang="en-US"/>
              <a:t>오류 발생</a:t>
            </a:r>
            <a:r>
              <a:rPr lang="en-US" altLang="ko-KR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361096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CF304-98C7-4849-9B70-EFB6FB15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나이 계산하기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4AB47D-D72D-447F-BF41-EC9618F50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58"/>
          <a:stretch/>
        </p:blipFill>
        <p:spPr>
          <a:xfrm>
            <a:off x="1058790" y="2525257"/>
            <a:ext cx="5037210" cy="2673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4D93B-F1C4-4EED-9485-0E8D30B4F116}"/>
              </a:ext>
            </a:extLst>
          </p:cNvPr>
          <p:cNvSpPr txBox="1"/>
          <p:nvPr/>
        </p:nvSpPr>
        <p:spPr>
          <a:xfrm>
            <a:off x="860502" y="1506022"/>
            <a:ext cx="1065546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변수에 값이나 식 저장하기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0C81E6-48AD-4EFF-977F-B1300F7B6007}"/>
              </a:ext>
            </a:extLst>
          </p:cNvPr>
          <p:cNvSpPr txBox="1"/>
          <p:nvPr/>
        </p:nvSpPr>
        <p:spPr>
          <a:xfrm>
            <a:off x="3705101" y="3862132"/>
            <a:ext cx="369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//</a:t>
            </a:r>
            <a:r>
              <a:rPr lang="ko-KR" altLang="en-US"/>
              <a:t>변수를 선언하면서 값을 저장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9C0CE-6956-4734-A910-2385D222B347}"/>
              </a:ext>
            </a:extLst>
          </p:cNvPr>
          <p:cNvSpPr txBox="1"/>
          <p:nvPr/>
        </p:nvSpPr>
        <p:spPr>
          <a:xfrm>
            <a:off x="4595751" y="4373536"/>
            <a:ext cx="369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//</a:t>
            </a:r>
            <a:r>
              <a:rPr lang="ko-KR" altLang="en-US"/>
              <a:t>변수를 선언한 다음에 값을 저장</a:t>
            </a:r>
          </a:p>
        </p:txBody>
      </p:sp>
    </p:spTree>
    <p:extLst>
      <p:ext uri="{BB962C8B-B14F-4D97-AF65-F5344CB8AC3E}">
        <p14:creationId xmlns:p14="http://schemas.microsoft.com/office/powerpoint/2010/main" val="913885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CCAC2E-8EC1-47B5-A760-8B2ADB44F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74"/>
          <a:stretch/>
        </p:blipFill>
        <p:spPr>
          <a:xfrm>
            <a:off x="676037" y="2013853"/>
            <a:ext cx="6765423" cy="3749675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2FCF304-98C7-4849-9B70-EFB6FB15EB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/>
              <a:t>나이 계산하기 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4D93B-F1C4-4EED-9485-0E8D30B4F116}"/>
              </a:ext>
            </a:extLst>
          </p:cNvPr>
          <p:cNvSpPr txBox="1"/>
          <p:nvPr/>
        </p:nvSpPr>
        <p:spPr>
          <a:xfrm>
            <a:off x="860502" y="1506022"/>
            <a:ext cx="106554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변수에 값이나 식 저장하기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2495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975A1-FC1F-423E-87CF-E0B846B8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/>
              <a:t>나이 계산 프로그램 만들기 </a:t>
            </a:r>
            <a:r>
              <a:rPr lang="en-US" altLang="ko-KR" sz="3600" b="1"/>
              <a:t>–</a:t>
            </a:r>
            <a:r>
              <a:rPr lang="ko-KR" altLang="en-US" sz="3600" b="1"/>
              <a:t>변수 선언하기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4D93B-F1C4-4EED-9485-0E8D30B4F116}"/>
              </a:ext>
            </a:extLst>
          </p:cNvPr>
          <p:cNvSpPr txBox="1"/>
          <p:nvPr/>
        </p:nvSpPr>
        <p:spPr>
          <a:xfrm>
            <a:off x="838200" y="1471298"/>
            <a:ext cx="1065546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accent2">
                    <a:lumMod val="50000"/>
                  </a:schemeClr>
                </a:solidFill>
              </a:rPr>
              <a:t>실습 파일 </a:t>
            </a:r>
            <a:r>
              <a:rPr lang="en-US" altLang="ko-KR" sz="2000" b="1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ko-KR" sz="2000" b="1"/>
              <a:t>03/age.html</a:t>
            </a:r>
            <a:r>
              <a:rPr lang="ko-KR" altLang="en-US" sz="2000" b="1"/>
              <a:t>에 스크립트 소스를 입력해보세요</a:t>
            </a:r>
            <a:endParaRPr lang="ko-KR" altLang="en-US" sz="20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BD6CB9-38B2-40A4-B647-1A7C3182C4F3}"/>
              </a:ext>
            </a:extLst>
          </p:cNvPr>
          <p:cNvSpPr/>
          <p:nvPr/>
        </p:nvSpPr>
        <p:spPr>
          <a:xfrm>
            <a:off x="1354673" y="2796861"/>
            <a:ext cx="7610908" cy="203132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currentYear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  //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올해 연도를 저장할 변수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birthyear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    //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태어난 연도를 저장할 변수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           //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계산한 나이를 저장할 변수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874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975A1-FC1F-423E-87CF-E0B846B8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/>
              <a:t>나이 계산 프로그램 만들기 </a:t>
            </a:r>
            <a:r>
              <a:rPr lang="en-US" altLang="ko-KR" sz="3600" b="1"/>
              <a:t>–</a:t>
            </a:r>
            <a:r>
              <a:rPr lang="ko-KR" altLang="en-US" sz="3600" b="1"/>
              <a:t>변수 선언하기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4D93B-F1C4-4EED-9485-0E8D30B4F116}"/>
              </a:ext>
            </a:extLst>
          </p:cNvPr>
          <p:cNvSpPr txBox="1"/>
          <p:nvPr/>
        </p:nvSpPr>
        <p:spPr>
          <a:xfrm>
            <a:off x="838200" y="1471298"/>
            <a:ext cx="10655461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accent2">
                    <a:lumMod val="50000"/>
                  </a:schemeClr>
                </a:solidFill>
              </a:rPr>
              <a:t>실습 파일 </a:t>
            </a:r>
            <a:r>
              <a:rPr lang="en-US" altLang="ko-KR" sz="2000" b="1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ko-KR" sz="2000" b="1"/>
              <a:t>03/age.html</a:t>
            </a:r>
            <a:r>
              <a:rPr lang="ko-KR" altLang="en-US" sz="2000" b="1"/>
              <a:t> </a:t>
            </a:r>
            <a:endParaRPr lang="en-US" altLang="ko-KR" sz="2000" b="1"/>
          </a:p>
          <a:p>
            <a:pPr>
              <a:lnSpc>
                <a:spcPct val="150000"/>
              </a:lnSpc>
            </a:pPr>
            <a:r>
              <a:rPr lang="ko-KR" altLang="en-US" sz="2000"/>
              <a:t>변수에 값을 저장해볼까요</a:t>
            </a:r>
            <a:r>
              <a:rPr lang="en-US" altLang="ko-KR" sz="2000"/>
              <a:t>? </a:t>
            </a:r>
            <a:r>
              <a:rPr lang="ko-KR" altLang="en-US" sz="2000"/>
              <a:t>태어난 연도가 </a:t>
            </a:r>
            <a:r>
              <a:rPr lang="en-US" altLang="ko-KR" sz="2000"/>
              <a:t>1990</a:t>
            </a:r>
            <a:r>
              <a:rPr lang="ko-KR" altLang="en-US" sz="2000"/>
              <a:t>이라면 다음과 같이 입력하세요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BD6CB9-38B2-40A4-B647-1A7C3182C4F3}"/>
              </a:ext>
            </a:extLst>
          </p:cNvPr>
          <p:cNvSpPr/>
          <p:nvPr/>
        </p:nvSpPr>
        <p:spPr>
          <a:xfrm>
            <a:off x="1265463" y="2495778"/>
            <a:ext cx="9417406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currentYear</a:t>
            </a:r>
            <a:r>
              <a:rPr lang="en-US" altLang="ko-KR" dirty="0"/>
              <a:t> </a:t>
            </a:r>
            <a:r>
              <a:rPr lang="en-US" altLang="ko-KR"/>
              <a:t>= 2022;</a:t>
            </a:r>
            <a:endParaRPr lang="en-US" altLang="ko-KR" dirty="0"/>
          </a:p>
          <a:p>
            <a:r>
              <a:rPr lang="en-US" altLang="ko-KR" dirty="0"/>
              <a:t>                   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birthYear</a:t>
            </a:r>
            <a:r>
              <a:rPr lang="en-US" altLang="ko-KR" dirty="0"/>
              <a:t> =1990;</a:t>
            </a:r>
          </a:p>
          <a:p>
            <a:r>
              <a:rPr lang="en-US" altLang="ko-KR" dirty="0"/>
              <a:t>                   </a:t>
            </a:r>
            <a:r>
              <a:rPr lang="en-US" altLang="ko-KR" dirty="0" err="1"/>
              <a:t>var</a:t>
            </a:r>
            <a:r>
              <a:rPr lang="en-US" altLang="ko-KR" dirty="0"/>
              <a:t> age;</a:t>
            </a:r>
          </a:p>
          <a:p>
            <a:r>
              <a:rPr lang="en-US" altLang="ko-KR" dirty="0"/>
              <a:t>                   age = </a:t>
            </a:r>
            <a:r>
              <a:rPr lang="en-US" altLang="ko-KR" dirty="0" err="1"/>
              <a:t>currentYear</a:t>
            </a:r>
            <a:r>
              <a:rPr lang="en-US" altLang="ko-KR" dirty="0"/>
              <a:t> - </a:t>
            </a:r>
            <a:r>
              <a:rPr lang="en-US" altLang="ko-KR" dirty="0" err="1"/>
              <a:t>birthYear</a:t>
            </a:r>
            <a:r>
              <a:rPr lang="en-US" altLang="ko-KR" dirty="0"/>
              <a:t> + 1;</a:t>
            </a:r>
          </a:p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                   //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올해 연도에서 태어난 연도를 뺀 다음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을 더하여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age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에 저장합니다</a:t>
            </a:r>
            <a:endParaRPr lang="en-US" altLang="ko-KR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013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E11C9A-1213-4F29-848A-07AA63E5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879" y="1288675"/>
            <a:ext cx="9187998" cy="5204200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B038CD1-7F25-4E33-8770-FD80AB30AFA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웹사이트를 동적으로 만들 수 있다</a:t>
            </a:r>
          </a:p>
        </p:txBody>
      </p:sp>
    </p:spTree>
    <p:extLst>
      <p:ext uri="{BB962C8B-B14F-4D97-AF65-F5344CB8AC3E}">
        <p14:creationId xmlns:p14="http://schemas.microsoft.com/office/powerpoint/2010/main" val="18595738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975A1-FC1F-423E-87CF-E0B846B8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/>
              <a:t>나이 계산 프로그램 만들기 </a:t>
            </a:r>
            <a:r>
              <a:rPr lang="en-US" altLang="ko-KR" sz="3600" b="1"/>
              <a:t>–</a:t>
            </a:r>
            <a:r>
              <a:rPr lang="ko-KR" altLang="en-US" sz="3600" b="1"/>
              <a:t>변수 선언하기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4D93B-F1C4-4EED-9485-0E8D30B4F116}"/>
              </a:ext>
            </a:extLst>
          </p:cNvPr>
          <p:cNvSpPr txBox="1"/>
          <p:nvPr/>
        </p:nvSpPr>
        <p:spPr>
          <a:xfrm>
            <a:off x="838200" y="1471298"/>
            <a:ext cx="1065546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accent2">
                    <a:lumMod val="50000"/>
                  </a:schemeClr>
                </a:solidFill>
              </a:rPr>
              <a:t>실습 파일 </a:t>
            </a:r>
            <a:r>
              <a:rPr lang="en-US" altLang="ko-KR" sz="2000" b="1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ko-KR" sz="2000" b="1"/>
              <a:t>03/age.html</a:t>
            </a:r>
            <a:endParaRPr lang="ko-KR" altLang="en-US" sz="20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BD6CB9-38B2-40A4-B647-1A7C3182C4F3}"/>
              </a:ext>
            </a:extLst>
          </p:cNvPr>
          <p:cNvSpPr/>
          <p:nvPr/>
        </p:nvSpPr>
        <p:spPr>
          <a:xfrm>
            <a:off x="118754" y="2796861"/>
            <a:ext cx="12001202" cy="32008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    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currentYear</a:t>
            </a:r>
            <a:r>
              <a:rPr lang="en-US" altLang="ko-KR" dirty="0"/>
              <a:t> = 2019;</a:t>
            </a:r>
          </a:p>
          <a:p>
            <a:r>
              <a:rPr lang="en-US" altLang="ko-KR" dirty="0"/>
              <a:t>           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birthYear</a:t>
            </a:r>
            <a:r>
              <a:rPr lang="en-US" altLang="ko-KR" dirty="0"/>
              <a:t> =1990;</a:t>
            </a:r>
          </a:p>
          <a:p>
            <a:r>
              <a:rPr lang="en-US" altLang="ko-KR" dirty="0"/>
              <a:t>           </a:t>
            </a:r>
            <a:r>
              <a:rPr lang="en-US" altLang="ko-KR" dirty="0" err="1"/>
              <a:t>var</a:t>
            </a:r>
            <a:r>
              <a:rPr lang="en-US" altLang="ko-KR" dirty="0"/>
              <a:t> age;</a:t>
            </a:r>
          </a:p>
          <a:p>
            <a:r>
              <a:rPr lang="en-US" altLang="ko-KR" dirty="0"/>
              <a:t>           age = </a:t>
            </a:r>
            <a:r>
              <a:rPr lang="en-US" altLang="ko-KR" dirty="0" err="1"/>
              <a:t>currentYear</a:t>
            </a:r>
            <a:r>
              <a:rPr lang="en-US" altLang="ko-KR" dirty="0"/>
              <a:t> - </a:t>
            </a:r>
            <a:r>
              <a:rPr lang="en-US" altLang="ko-KR" dirty="0" err="1"/>
              <a:t>birthYear</a:t>
            </a:r>
            <a:r>
              <a:rPr lang="en-US" altLang="ko-KR" dirty="0"/>
              <a:t> + 1;</a:t>
            </a:r>
          </a:p>
          <a:p>
            <a:endParaRPr lang="en-US" altLang="ko-KR" dirty="0"/>
          </a:p>
          <a:p>
            <a:r>
              <a:rPr lang="en-US" altLang="ko-KR" sz="2200" b="1" dirty="0">
                <a:solidFill>
                  <a:srgbClr val="0070C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2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document.querySelector</a:t>
            </a:r>
            <a:r>
              <a:rPr lang="en-US" altLang="ko-KR" sz="2200" b="1" dirty="0">
                <a:solidFill>
                  <a:srgbClr val="0070C0"/>
                </a:solidFill>
                <a:latin typeface="Consolas" panose="020B0609020204030204" pitchFamily="49" charset="0"/>
              </a:rPr>
              <a:t>(“#result”).</a:t>
            </a:r>
            <a:r>
              <a:rPr lang="en-US" altLang="ko-KR" sz="22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innerHTML</a:t>
            </a:r>
            <a:r>
              <a:rPr lang="en-US" altLang="ko-KR" sz="2200" b="1" dirty="0">
                <a:solidFill>
                  <a:srgbClr val="0070C0"/>
                </a:solidFill>
                <a:latin typeface="Consolas" panose="020B0609020204030204" pitchFamily="49" charset="0"/>
              </a:rPr>
              <a:t>=“</a:t>
            </a:r>
            <a:r>
              <a:rPr lang="ko-KR" altLang="en-US" sz="2200" b="1" dirty="0">
                <a:solidFill>
                  <a:srgbClr val="0070C0"/>
                </a:solidFill>
                <a:latin typeface="Consolas" panose="020B0609020204030204" pitchFamily="49" charset="0"/>
              </a:rPr>
              <a:t>당신의 나이는</a:t>
            </a:r>
            <a:r>
              <a:rPr lang="en-US" altLang="ko-KR" sz="2200" b="1" dirty="0">
                <a:solidFill>
                  <a:srgbClr val="0070C0"/>
                </a:solidFill>
                <a:latin typeface="Consolas" panose="020B0609020204030204" pitchFamily="49" charset="0"/>
              </a:rPr>
              <a:t>”+age+”</a:t>
            </a:r>
            <a:r>
              <a:rPr lang="ko-KR" altLang="en-US" sz="2200" b="1" dirty="0">
                <a:solidFill>
                  <a:srgbClr val="0070C0"/>
                </a:solidFill>
                <a:latin typeface="Consolas" panose="020B0609020204030204" pitchFamily="49" charset="0"/>
              </a:rPr>
              <a:t>세입니다</a:t>
            </a:r>
            <a:r>
              <a:rPr lang="en-US" altLang="ko-KR" sz="2200" b="1" dirty="0">
                <a:solidFill>
                  <a:srgbClr val="0070C0"/>
                </a:solidFill>
                <a:latin typeface="Consolas" panose="020B0609020204030204" pitchFamily="49" charset="0"/>
              </a:rPr>
              <a:t>.”;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3BA29-8102-4959-982A-8F4C4314DF0E}"/>
              </a:ext>
            </a:extLst>
          </p:cNvPr>
          <p:cNvSpPr txBox="1"/>
          <p:nvPr/>
        </p:nvSpPr>
        <p:spPr>
          <a:xfrm>
            <a:off x="950026" y="205974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변수</a:t>
            </a:r>
            <a:r>
              <a:rPr lang="en-US" altLang="ko-KR"/>
              <a:t>age</a:t>
            </a:r>
            <a:r>
              <a:rPr lang="ko-KR" altLang="en-US"/>
              <a:t>값을 브라우저에 출력하고 싶을 경우 소스를 입력해보세요</a:t>
            </a:r>
          </a:p>
        </p:txBody>
      </p:sp>
    </p:spTree>
    <p:extLst>
      <p:ext uri="{BB962C8B-B14F-4D97-AF65-F5344CB8AC3E}">
        <p14:creationId xmlns:p14="http://schemas.microsoft.com/office/powerpoint/2010/main" val="13640922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1975A1-FC1F-423E-87CF-E0B846B8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b="1"/>
              <a:t>나이 계산 프로그램 만들기 </a:t>
            </a:r>
            <a:r>
              <a:rPr lang="en-US" altLang="ko-KR" sz="3600" b="1"/>
              <a:t>–</a:t>
            </a:r>
            <a:r>
              <a:rPr lang="ko-KR" altLang="en-US" sz="2400" b="1"/>
              <a:t>사용자 입력값 변수에 할당하기</a:t>
            </a:r>
            <a:endParaRPr lang="ko-KR" altLang="en-US" sz="3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D4D93B-F1C4-4EED-9485-0E8D30B4F116}"/>
              </a:ext>
            </a:extLst>
          </p:cNvPr>
          <p:cNvSpPr txBox="1"/>
          <p:nvPr/>
        </p:nvSpPr>
        <p:spPr>
          <a:xfrm>
            <a:off x="838200" y="1471298"/>
            <a:ext cx="1065546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>
                <a:solidFill>
                  <a:schemeClr val="accent2">
                    <a:lumMod val="50000"/>
                  </a:schemeClr>
                </a:solidFill>
              </a:rPr>
              <a:t>실습 파일 </a:t>
            </a:r>
            <a:r>
              <a:rPr lang="en-US" altLang="ko-KR" sz="2000" b="1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n-US" altLang="ko-KR" sz="2000" b="1"/>
              <a:t>03/age.html</a:t>
            </a:r>
            <a:endParaRPr lang="ko-KR" altLang="en-US" sz="20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6BD6CB9-38B2-40A4-B647-1A7C3182C4F3}"/>
              </a:ext>
            </a:extLst>
          </p:cNvPr>
          <p:cNvSpPr/>
          <p:nvPr/>
        </p:nvSpPr>
        <p:spPr>
          <a:xfrm>
            <a:off x="118754" y="2796861"/>
            <a:ext cx="11926388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calc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currentYear</a:t>
            </a:r>
            <a:r>
              <a:rPr lang="en-US" altLang="ko-KR" dirty="0"/>
              <a:t> = 2019;</a:t>
            </a:r>
          </a:p>
          <a:p>
            <a:r>
              <a:rPr lang="en-US" altLang="ko-KR" dirty="0"/>
              <a:t>    </a:t>
            </a:r>
            <a:r>
              <a:rPr lang="en-US" altLang="ko-KR"/>
              <a:t>       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err="1"/>
              <a:t>birthYear</a:t>
            </a:r>
            <a:r>
              <a:rPr lang="en-US" altLang="ko-KR"/>
              <a:t> =prompt(“</a:t>
            </a:r>
            <a:r>
              <a:rPr lang="ko-KR" altLang="en-US"/>
              <a:t>태어난 연도를 입력하세요</a:t>
            </a:r>
            <a:r>
              <a:rPr lang="en-US" altLang="ko-KR"/>
              <a:t>.”,”YYYY”); </a:t>
            </a:r>
            <a:r>
              <a:rPr lang="en-US" altLang="ko-KR" sz="1600" b="1">
                <a:solidFill>
                  <a:srgbClr val="0070C0"/>
                </a:solidFill>
              </a:rPr>
              <a:t>//</a:t>
            </a:r>
            <a:r>
              <a:rPr lang="ko-KR" altLang="en-US" sz="1600" b="1">
                <a:solidFill>
                  <a:srgbClr val="0070C0"/>
                </a:solidFill>
              </a:rPr>
              <a:t>프롬프트 창에 태어난 연도를 입력하게 합니다</a:t>
            </a:r>
            <a:endParaRPr lang="en-US" altLang="ko-KR" b="1" dirty="0">
              <a:solidFill>
                <a:srgbClr val="0070C0"/>
              </a:solidFill>
            </a:endParaRPr>
          </a:p>
          <a:p>
            <a:r>
              <a:rPr lang="en-US" altLang="ko-KR" dirty="0"/>
              <a:t>    </a:t>
            </a:r>
            <a:r>
              <a:rPr lang="en-US" altLang="ko-KR"/>
              <a:t>       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/>
              <a:t>age;</a:t>
            </a:r>
            <a:endParaRPr lang="en-US" altLang="ko-KR" dirty="0"/>
          </a:p>
          <a:p>
            <a:r>
              <a:rPr lang="en-US" altLang="ko-KR" dirty="0"/>
              <a:t>    </a:t>
            </a:r>
            <a:r>
              <a:rPr lang="en-US" altLang="ko-KR"/>
              <a:t>       </a:t>
            </a:r>
            <a:r>
              <a:rPr lang="en-US" altLang="ko-KR" dirty="0"/>
              <a:t>age = </a:t>
            </a:r>
            <a:r>
              <a:rPr lang="en-US" altLang="ko-KR" dirty="0" err="1"/>
              <a:t>currentYear</a:t>
            </a:r>
            <a:r>
              <a:rPr lang="en-US" altLang="ko-KR" dirty="0"/>
              <a:t> - </a:t>
            </a:r>
            <a:r>
              <a:rPr lang="en-US" altLang="ko-KR" dirty="0" err="1"/>
              <a:t>birthYear</a:t>
            </a:r>
            <a:r>
              <a:rPr lang="en-US" altLang="ko-KR" dirty="0"/>
              <a:t> + </a:t>
            </a:r>
            <a:r>
              <a:rPr lang="en-US" altLang="ko-KR"/>
              <a:t>1;</a:t>
            </a:r>
          </a:p>
          <a:p>
            <a:endParaRPr lang="en-US" altLang="ko-KR" dirty="0"/>
          </a:p>
          <a:p>
            <a:r>
              <a:rPr lang="en-US" altLang="ko-KR" sz="2200">
                <a:latin typeface="Consolas" panose="020B0609020204030204" pitchFamily="49" charset="0"/>
              </a:rPr>
              <a:t>     </a:t>
            </a:r>
            <a:r>
              <a:rPr lang="en-US" altLang="ko-KR" sz="2000">
                <a:latin typeface="Consolas" panose="020B0609020204030204" pitchFamily="49" charset="0"/>
              </a:rPr>
              <a:t>document.querySelector(“#result”).innerHTML=“</a:t>
            </a:r>
            <a:r>
              <a:rPr lang="ko-KR" altLang="en-US" sz="2000">
                <a:latin typeface="Consolas" panose="020B0609020204030204" pitchFamily="49" charset="0"/>
              </a:rPr>
              <a:t>당신의 나이는</a:t>
            </a:r>
            <a:r>
              <a:rPr lang="en-US" altLang="ko-KR" sz="2000">
                <a:latin typeface="Consolas" panose="020B0609020204030204" pitchFamily="49" charset="0"/>
              </a:rPr>
              <a:t>”+age+”</a:t>
            </a:r>
            <a:r>
              <a:rPr lang="ko-KR" altLang="en-US" sz="2000">
                <a:latin typeface="Consolas" panose="020B0609020204030204" pitchFamily="49" charset="0"/>
              </a:rPr>
              <a:t>세입니다</a:t>
            </a:r>
            <a:r>
              <a:rPr lang="en-US" altLang="ko-KR" sz="2000">
                <a:latin typeface="Consolas" panose="020B0609020204030204" pitchFamily="49" charset="0"/>
              </a:rPr>
              <a:t>.”;</a:t>
            </a:r>
          </a:p>
          <a:p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A3BA29-8102-4959-982A-8F4C4314DF0E}"/>
              </a:ext>
            </a:extLst>
          </p:cNvPr>
          <p:cNvSpPr txBox="1"/>
          <p:nvPr/>
        </p:nvSpPr>
        <p:spPr>
          <a:xfrm>
            <a:off x="950026" y="205974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태어난 연도를 바로 입력받을 수 있도록 소스를 수정해보세요</a:t>
            </a:r>
          </a:p>
        </p:txBody>
      </p:sp>
    </p:spTree>
    <p:extLst>
      <p:ext uri="{BB962C8B-B14F-4D97-AF65-F5344CB8AC3E}">
        <p14:creationId xmlns:p14="http://schemas.microsoft.com/office/powerpoint/2010/main" val="3857027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99DDB1-B6A8-4B7B-9889-450BC8C0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실습해보기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AE6E6-12D0-4A33-BA82-B5C8F10BCC41}"/>
              </a:ext>
            </a:extLst>
          </p:cNvPr>
          <p:cNvSpPr txBox="1"/>
          <p:nvPr/>
        </p:nvSpPr>
        <p:spPr>
          <a:xfrm>
            <a:off x="921327" y="184118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올해 연도에도 사용자가 입력한 값을 할당할 수 있도록  소스를 수정해보세요</a:t>
            </a:r>
            <a:r>
              <a:rPr lang="en-US" altLang="ko-KR"/>
              <a:t>~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628A59-25A2-4025-8AEF-6D00B386EEDA}"/>
              </a:ext>
            </a:extLst>
          </p:cNvPr>
          <p:cNvSpPr txBox="1"/>
          <p:nvPr/>
        </p:nvSpPr>
        <p:spPr>
          <a:xfrm>
            <a:off x="720207" y="3099673"/>
            <a:ext cx="9462656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3200"/>
              <a:t>var </a:t>
            </a:r>
            <a:r>
              <a:rPr lang="en-US" altLang="ko-KR"/>
              <a:t>currentYear =prompt(</a:t>
            </a:r>
            <a:r>
              <a:rPr lang="ko-KR" altLang="en-US"/>
              <a:t>＂현재 연도를 입력하세요</a:t>
            </a:r>
            <a:r>
              <a:rPr lang="en-US" altLang="ko-KR"/>
              <a:t>.","YYYY");</a:t>
            </a:r>
          </a:p>
          <a:p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2523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C92C7-FECF-4C3D-8784-A0D94C1C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[ES6] let</a:t>
            </a:r>
            <a:r>
              <a:rPr lang="ko-KR" altLang="en-US"/>
              <a:t>과 </a:t>
            </a:r>
            <a:r>
              <a:rPr lang="en-US" altLang="ko-KR"/>
              <a:t>const</a:t>
            </a: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C54E6-E88A-4344-B494-A3175133164C}"/>
              </a:ext>
            </a:extLst>
          </p:cNvPr>
          <p:cNvSpPr txBox="1"/>
          <p:nvPr/>
        </p:nvSpPr>
        <p:spPr>
          <a:xfrm>
            <a:off x="605642" y="1840675"/>
            <a:ext cx="11044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ES6 </a:t>
            </a:r>
            <a:r>
              <a:rPr lang="ko-KR" altLang="en-US" dirty="0"/>
              <a:t>버전부터는 변수를 선언할 때 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 err="1"/>
              <a:t>예약어</a:t>
            </a:r>
            <a:r>
              <a:rPr lang="ko-KR" altLang="en-US" dirty="0"/>
              <a:t> 외에 </a:t>
            </a:r>
            <a:r>
              <a:rPr lang="en-US" altLang="ko-KR" dirty="0"/>
              <a:t>let</a:t>
            </a:r>
            <a:r>
              <a:rPr lang="ko-KR" altLang="en-US" dirty="0"/>
              <a:t>과 </a:t>
            </a:r>
            <a:r>
              <a:rPr lang="en-US" altLang="ko-KR" dirty="0" err="1"/>
              <a:t>const</a:t>
            </a:r>
            <a:r>
              <a:rPr lang="en-US" altLang="ko-KR" dirty="0"/>
              <a:t> </a:t>
            </a:r>
            <a:r>
              <a:rPr lang="ko-KR" altLang="en-US" dirty="0" err="1"/>
              <a:t>예약어를</a:t>
            </a:r>
            <a:r>
              <a:rPr lang="ko-KR" altLang="en-US" dirty="0"/>
              <a:t> 사용할 수 있습니다</a:t>
            </a:r>
            <a:r>
              <a:rPr lang="en-US" altLang="ko-KR" dirty="0"/>
              <a:t>. let</a:t>
            </a:r>
            <a:r>
              <a:rPr lang="ko-KR" altLang="en-US" dirty="0"/>
              <a:t>으로 선언한 변수는 블록</a:t>
            </a:r>
            <a:r>
              <a:rPr lang="en-US" altLang="ko-KR" dirty="0"/>
              <a:t>({ }</a:t>
            </a:r>
            <a:r>
              <a:rPr lang="ko-KR" altLang="en-US" dirty="0"/>
              <a:t>로 묶은 범위</a:t>
            </a:r>
            <a:r>
              <a:rPr lang="en-US" altLang="ko-KR" dirty="0"/>
              <a:t>)</a:t>
            </a:r>
            <a:r>
              <a:rPr lang="ko-KR" altLang="en-US" dirty="0"/>
              <a:t>을 벗어나면 사용할 수 없습니다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 err="1"/>
              <a:t>const</a:t>
            </a:r>
            <a:r>
              <a:rPr lang="ko-KR" altLang="en-US" dirty="0"/>
              <a:t>는 </a:t>
            </a:r>
            <a:r>
              <a:rPr lang="ko-KR" altLang="en-US" dirty="0" err="1"/>
              <a:t>상숫값을</a:t>
            </a:r>
            <a:r>
              <a:rPr lang="ko-KR" altLang="en-US" dirty="0"/>
              <a:t> 선언할 때 사용합니다</a:t>
            </a:r>
            <a:r>
              <a:rPr lang="en-US" altLang="ko-KR" dirty="0"/>
              <a:t>.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0C069-948B-4251-A039-B7EA4972DC8E}"/>
              </a:ext>
            </a:extLst>
          </p:cNvPr>
          <p:cNvSpPr/>
          <p:nvPr/>
        </p:nvSpPr>
        <p:spPr>
          <a:xfrm>
            <a:off x="605641" y="3004457"/>
            <a:ext cx="10877797" cy="242256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>
                <a:solidFill>
                  <a:schemeClr val="tx1"/>
                </a:solidFill>
              </a:rPr>
              <a:t>function calc( ){</a:t>
            </a:r>
          </a:p>
          <a:p>
            <a:r>
              <a:rPr lang="en-US" altLang="ko-KR" sz="2800" b="1">
                <a:solidFill>
                  <a:schemeClr val="tx1"/>
                </a:solidFill>
              </a:rPr>
              <a:t>    </a:t>
            </a:r>
            <a:r>
              <a:rPr lang="en-US" altLang="ko-KR" sz="2800" b="1">
                <a:solidFill>
                  <a:srgbClr val="FFFF00"/>
                </a:solidFill>
              </a:rPr>
              <a:t>const</a:t>
            </a:r>
            <a:r>
              <a:rPr lang="en-US" altLang="ko-KR" sz="2800" b="1">
                <a:solidFill>
                  <a:schemeClr val="tx1"/>
                </a:solidFill>
              </a:rPr>
              <a:t> currentYear = 2019;</a:t>
            </a:r>
          </a:p>
          <a:p>
            <a:r>
              <a:rPr lang="en-US" altLang="ko-KR" sz="2800" b="1">
                <a:solidFill>
                  <a:schemeClr val="tx1"/>
                </a:solidFill>
              </a:rPr>
              <a:t>    </a:t>
            </a:r>
            <a:r>
              <a:rPr lang="en-US" altLang="ko-KR" sz="2800" b="1">
                <a:solidFill>
                  <a:srgbClr val="FFFF00"/>
                </a:solidFill>
              </a:rPr>
              <a:t>let</a:t>
            </a:r>
            <a:r>
              <a:rPr lang="en-US" altLang="ko-KR" sz="2800" b="1">
                <a:solidFill>
                  <a:schemeClr val="tx1"/>
                </a:solidFill>
              </a:rPr>
              <a:t> birthYear =1990;</a:t>
            </a:r>
          </a:p>
          <a:p>
            <a:r>
              <a:rPr lang="en-US" altLang="ko-KR" sz="2800" b="1">
                <a:solidFill>
                  <a:schemeClr val="tx1"/>
                </a:solidFill>
              </a:rPr>
              <a:t>   </a:t>
            </a:r>
            <a:r>
              <a:rPr lang="en-US" altLang="ko-KR" sz="2800" b="1">
                <a:solidFill>
                  <a:srgbClr val="FFFF00"/>
                </a:solidFill>
              </a:rPr>
              <a:t> let </a:t>
            </a:r>
            <a:r>
              <a:rPr lang="en-US" altLang="ko-KR" sz="2800" b="1">
                <a:solidFill>
                  <a:schemeClr val="tx1"/>
                </a:solidFill>
              </a:rPr>
              <a:t>age = currentYear - birthYear + 1;</a:t>
            </a:r>
          </a:p>
          <a:p>
            <a:r>
              <a:rPr lang="en-US" altLang="ko-KR" sz="2800" b="1">
                <a:solidFill>
                  <a:schemeClr val="tx1"/>
                </a:solidFill>
              </a:rPr>
              <a:t>}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6416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458019"/>
              </p:ext>
            </p:extLst>
          </p:nvPr>
        </p:nvGraphicFramePr>
        <p:xfrm>
          <a:off x="838200" y="2605959"/>
          <a:ext cx="10303728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8731">
                  <a:extLst>
                    <a:ext uri="{9D8B030D-6E8A-4147-A177-3AD203B41FA5}">
                      <a16:colId xmlns:a16="http://schemas.microsoft.com/office/drawing/2014/main" val="319282588"/>
                    </a:ext>
                  </a:extLst>
                </a:gridCol>
                <a:gridCol w="2854713">
                  <a:extLst>
                    <a:ext uri="{9D8B030D-6E8A-4147-A177-3AD203B41FA5}">
                      <a16:colId xmlns:a16="http://schemas.microsoft.com/office/drawing/2014/main" val="4111641533"/>
                    </a:ext>
                  </a:extLst>
                </a:gridCol>
                <a:gridCol w="5330284">
                  <a:extLst>
                    <a:ext uri="{9D8B030D-6E8A-4147-A177-3AD203B41FA5}">
                      <a16:colId xmlns:a16="http://schemas.microsoft.com/office/drawing/2014/main" val="2640796414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자료형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38295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기본형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number(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따옴표 없이 표기한 숫자를 나타냅니다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23853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string(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문자열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작은따옴표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(‘)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나 큰따옴표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(“)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 묶어 나타냅니다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250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Boolean(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논리형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(true)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과 거짓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(false)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이라는 두가지 값만 가지고 있는 유형입니다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118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undefined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자료형을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지정하지 않았을 때의 유형입니다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예를 들어 변수를 선언하고 값을 정의하지 않으면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undefined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 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7478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값이 유효하지 않을 때의 유형입니다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8790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복합형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array(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하나의 변수에 여러 값을 저장하는 유형입니다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3639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object(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객체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함수와 속성이 함께 포함된 유형입니다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628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8345CDC-A6B3-4BB3-9434-98942D4C336F}"/>
              </a:ext>
            </a:extLst>
          </p:cNvPr>
          <p:cNvSpPr txBox="1"/>
          <p:nvPr/>
        </p:nvSpPr>
        <p:spPr>
          <a:xfrm>
            <a:off x="838200" y="1852551"/>
            <a:ext cx="1046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자료형이란 컴퓨터가 처리하는 자료의 형태로 자바스크립트의 자료형은 값이 하나인 기본형과 여러값을 한꺼번에 담고 있는 복합형으로 구별함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428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833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자료형을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 확인하는 방법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– </a:t>
            </a:r>
            <a:r>
              <a:rPr lang="en-US" altLang="ko-KR" b="1" dirty="0" err="1">
                <a:solidFill>
                  <a:schemeClr val="accent2">
                    <a:lumMod val="50000"/>
                  </a:schemeClr>
                </a:solidFill>
              </a:rPr>
              <a:t>typeof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연산자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9686"/>
            <a:ext cx="6477447" cy="39295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38651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833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숫자형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정수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70208"/>
            <a:ext cx="6722327" cy="39149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790891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833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숫자형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실수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4924"/>
            <a:ext cx="6733478" cy="4120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2674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8339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숫자형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–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실수 계산 시 주의사항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27625"/>
            <a:ext cx="8809647" cy="4127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00163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문자형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ko-KR" altLang="en-US" dirty="0"/>
              <a:t>작은따옴표</a:t>
            </a:r>
            <a:r>
              <a:rPr lang="en-US" altLang="ko-KR" dirty="0"/>
              <a:t>(‘)</a:t>
            </a:r>
            <a:r>
              <a:rPr lang="ko-KR" altLang="en-US" dirty="0"/>
              <a:t>나 큰따옴표</a:t>
            </a:r>
            <a:r>
              <a:rPr lang="en-US" altLang="ko-KR" dirty="0"/>
              <a:t>(“)</a:t>
            </a:r>
            <a:r>
              <a:rPr lang="ko-KR" altLang="en-US" dirty="0"/>
              <a:t>로 묶은 자료를 의미함</a:t>
            </a:r>
            <a:r>
              <a:rPr lang="en-US" altLang="ko-KR" dirty="0"/>
              <a:t>. </a:t>
            </a:r>
            <a:r>
              <a:rPr lang="ko-KR" altLang="en-US" dirty="0"/>
              <a:t>숫자도 작은 따옴표나 큰따옴표로 묶으면 </a:t>
            </a:r>
            <a:r>
              <a:rPr lang="ko-KR" altLang="en-US" dirty="0" err="1"/>
              <a:t>문자형으로</a:t>
            </a:r>
            <a:r>
              <a:rPr lang="ko-KR" altLang="en-US" dirty="0"/>
              <a:t> 인식함</a:t>
            </a:r>
            <a:r>
              <a:rPr lang="en-US" altLang="ko-KR" dirty="0"/>
              <a:t>.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7047"/>
            <a:ext cx="7279888" cy="40992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495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10C430F-0798-40B4-BD78-A3BC260F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웹사이트를 동적으로 만들 수 있다</a:t>
            </a:r>
          </a:p>
        </p:txBody>
      </p:sp>
      <p:pic>
        <p:nvPicPr>
          <p:cNvPr id="6" name="그림 5">
            <a:hlinkClick r:id="rId3"/>
            <a:extLst>
              <a:ext uri="{FF2B5EF4-FFF2-40B4-BE49-F238E27FC236}">
                <a16:creationId xmlns:a16="http://schemas.microsoft.com/office/drawing/2014/main" id="{A90081D4-3D04-42FE-ABE1-9F34ED401F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5" t="10175" r="7202"/>
          <a:stretch/>
        </p:blipFill>
        <p:spPr>
          <a:xfrm>
            <a:off x="2225842" y="1521685"/>
            <a:ext cx="6858000" cy="53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29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논리형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ko-KR" altLang="en-US" dirty="0"/>
              <a:t>참</a:t>
            </a:r>
            <a:r>
              <a:rPr lang="en-US" altLang="ko-KR" dirty="0"/>
              <a:t>(true)</a:t>
            </a:r>
            <a:r>
              <a:rPr lang="ko-KR" altLang="en-US" dirty="0"/>
              <a:t>과 거짓</a:t>
            </a:r>
            <a:r>
              <a:rPr lang="en-US" altLang="ko-KR" dirty="0"/>
              <a:t>(false)</a:t>
            </a:r>
            <a:r>
              <a:rPr lang="ko-KR" altLang="en-US" dirty="0"/>
              <a:t>이라는 값을 표현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85" y="1945617"/>
            <a:ext cx="5590797" cy="4426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8193"/>
          <a:stretch/>
        </p:blipFill>
        <p:spPr>
          <a:xfrm>
            <a:off x="6194320" y="1945617"/>
            <a:ext cx="5818610" cy="45153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76898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undefined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와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null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43515"/>
            <a:ext cx="4859400" cy="3439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A3699D-8154-4A16-B65A-052D22CE9947}"/>
              </a:ext>
            </a:extLst>
          </p:cNvPr>
          <p:cNvSpPr txBox="1"/>
          <p:nvPr/>
        </p:nvSpPr>
        <p:spPr>
          <a:xfrm>
            <a:off x="838200" y="1850210"/>
            <a:ext cx="10904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자바스크립트에서는 변수를 선언할 때 미리 자료형을 지정하지 않고 값을 할당 할때 그 값에 따라 결정합니다</a:t>
            </a:r>
            <a:r>
              <a:rPr lang="en-US" altLang="ko-KR"/>
              <a:t>. </a:t>
            </a:r>
            <a:r>
              <a:rPr lang="ko-KR" altLang="en-US"/>
              <a:t>즉 변수가</a:t>
            </a:r>
            <a:r>
              <a:rPr lang="en-US" altLang="ko-KR"/>
              <a:t> undefined</a:t>
            </a:r>
            <a:r>
              <a:rPr lang="ko-KR" altLang="en-US"/>
              <a:t>라는 것은 </a:t>
            </a:r>
            <a:r>
              <a:rPr lang="en-US" altLang="ko-KR"/>
              <a:t>‘</a:t>
            </a:r>
            <a:r>
              <a:rPr lang="ko-KR" altLang="en-US"/>
              <a:t>처음부터 변수에 값이 할당되지 않았다</a:t>
            </a:r>
            <a:r>
              <a:rPr lang="en-US" altLang="ko-KR"/>
              <a:t>’</a:t>
            </a:r>
            <a:r>
              <a:rPr lang="ko-KR" altLang="en-US"/>
              <a:t>는 의미이지 </a:t>
            </a:r>
            <a:r>
              <a:rPr lang="en-US" altLang="ko-KR"/>
              <a:t>undefined</a:t>
            </a:r>
            <a:r>
              <a:rPr lang="ko-KR" altLang="en-US"/>
              <a:t>자료형을 가진다는 뜻이 아님</a:t>
            </a:r>
            <a:r>
              <a:rPr lang="en-US" altLang="ko-KR"/>
              <a:t>. </a:t>
            </a:r>
          </a:p>
          <a:p>
            <a:r>
              <a:rPr lang="ko-KR" altLang="en-US"/>
              <a:t> </a:t>
            </a:r>
            <a:r>
              <a:rPr lang="en-US" altLang="ko-KR"/>
              <a:t>null</a:t>
            </a:r>
            <a:r>
              <a:rPr lang="ko-KR" altLang="en-US"/>
              <a:t>은 처음에 할당된 값이 더는 유효하지 않음을 의미 </a:t>
            </a:r>
          </a:p>
        </p:txBody>
      </p:sp>
    </p:spTree>
    <p:extLst>
      <p:ext uri="{BB962C8B-B14F-4D97-AF65-F5344CB8AC3E}">
        <p14:creationId xmlns:p14="http://schemas.microsoft.com/office/powerpoint/2010/main" val="279616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배열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하나의 변수에 여러 값을 저장 할 </a:t>
            </a:r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수있음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1719" y="3049705"/>
            <a:ext cx="5687122" cy="211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667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콘솔창에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 입력하세요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변수를 정의하고 값을 할당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E57ABF-D9AD-46F8-AF1B-16FAAA3E0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5433"/>
            <a:ext cx="8286177" cy="41190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03570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콘솔창에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 입력하세요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배열을 사용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013CE7-D828-4398-AA65-BDD82049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6200"/>
            <a:ext cx="8202170" cy="16290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FB007D-4B92-45BB-A554-D9F59D2CE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84" y="3162993"/>
            <a:ext cx="7706801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accent2">
                    <a:lumMod val="50000"/>
                  </a:schemeClr>
                </a:solidFill>
              </a:rPr>
              <a:t>콘솔창에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 입력하세요 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빈 배열 선언하기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15F52-EB8E-45CE-847C-5DFFEC1F1D57}"/>
              </a:ext>
            </a:extLst>
          </p:cNvPr>
          <p:cNvSpPr txBox="1"/>
          <p:nvPr/>
        </p:nvSpPr>
        <p:spPr>
          <a:xfrm>
            <a:off x="1063315" y="2588040"/>
            <a:ext cx="72961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 하나의 변수에 여러 값을 저장할 수 있는 배열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Var</a:t>
            </a:r>
            <a:r>
              <a:rPr lang="ko-KR" altLang="en-US" dirty="0"/>
              <a:t> </a:t>
            </a:r>
            <a:r>
              <a:rPr lang="en-US" altLang="ko-KR" dirty="0" err="1"/>
              <a:t>addValue</a:t>
            </a:r>
            <a:r>
              <a:rPr lang="en-US" altLang="ko-KR" dirty="0"/>
              <a:t>= [ ] 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58427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배열의 특정 값을 가져올 때 사용하는 인덱스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46980"/>
          <a:stretch/>
        </p:blipFill>
        <p:spPr>
          <a:xfrm>
            <a:off x="1104899" y="2062976"/>
            <a:ext cx="7225061" cy="40240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5209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25190" y="2062976"/>
            <a:ext cx="1081669" cy="92555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분</a:t>
            </a:r>
            <a:endParaRPr lang="en-US" altLang="ko-KR" sz="2400" dirty="0"/>
          </a:p>
          <a:p>
            <a:pPr algn="ctr"/>
            <a:r>
              <a:rPr lang="ko-KR" altLang="en-US" sz="2400" dirty="0"/>
              <a:t>복습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1034" y="2163337"/>
            <a:ext cx="849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rcp</a:t>
            </a:r>
            <a:r>
              <a:rPr lang="en-US" altLang="ko-KR" dirty="0"/>
              <a:t>=[“</a:t>
            </a:r>
            <a:r>
              <a:rPr lang="ko-KR" altLang="en-US" dirty="0"/>
              <a:t>가위</a:t>
            </a:r>
            <a:r>
              <a:rPr lang="en-US" altLang="ko-KR" dirty="0"/>
              <a:t>”,”</a:t>
            </a:r>
            <a:r>
              <a:rPr lang="ko-KR" altLang="en-US" dirty="0"/>
              <a:t>바위</a:t>
            </a:r>
            <a:r>
              <a:rPr lang="en-US" altLang="ko-KR" dirty="0"/>
              <a:t>“,”</a:t>
            </a:r>
            <a:r>
              <a:rPr lang="ko-KR" altLang="en-US" dirty="0"/>
              <a:t>보</a:t>
            </a:r>
            <a:r>
              <a:rPr lang="en-US" altLang="ko-KR" dirty="0"/>
              <a:t>“]</a:t>
            </a:r>
            <a:r>
              <a:rPr lang="ko-KR" altLang="en-US" dirty="0"/>
              <a:t>라고 저장된 배열에서 </a:t>
            </a:r>
            <a:r>
              <a:rPr lang="en-US" altLang="ko-KR" dirty="0"/>
              <a:t>“</a:t>
            </a:r>
            <a:r>
              <a:rPr lang="ko-KR" altLang="en-US" dirty="0"/>
              <a:t>바위</a:t>
            </a:r>
            <a:r>
              <a:rPr lang="en-US" altLang="ko-KR" dirty="0"/>
              <a:t>＂</a:t>
            </a:r>
            <a:r>
              <a:rPr lang="ko-KR" altLang="en-US" dirty="0"/>
              <a:t>를 가져오려면 어떻게 입력해야 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46166" y="5664820"/>
            <a:ext cx="1940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정답 </a:t>
            </a:r>
            <a:r>
              <a:rPr lang="en-US" altLang="ko-KR" dirty="0"/>
              <a:t>: </a:t>
            </a:r>
            <a:r>
              <a:rPr lang="en-US" altLang="ko-KR" dirty="0" err="1"/>
              <a:t>rcp</a:t>
            </a:r>
            <a:r>
              <a:rPr lang="en-US" altLang="ko-KR" dirty="0"/>
              <a:t>[1]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9714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r>
              <a:rPr lang="ko-KR" altLang="en-US" dirty="0"/>
              <a:t>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객체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44088"/>
          <a:stretch/>
        </p:blipFill>
        <p:spPr>
          <a:xfrm>
            <a:off x="838200" y="2117603"/>
            <a:ext cx="6996854" cy="32834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45410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25190" y="2062976"/>
            <a:ext cx="1081669" cy="92555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분</a:t>
            </a:r>
            <a:endParaRPr lang="en-US" altLang="ko-KR" sz="2400" dirty="0"/>
          </a:p>
          <a:p>
            <a:pPr algn="ctr"/>
            <a:r>
              <a:rPr lang="ko-KR" altLang="en-US" sz="2400" dirty="0"/>
              <a:t>복습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1034" y="2163337"/>
            <a:ext cx="849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정말로 객체인지를 확인하려면 어떻게 입력해야 할까요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76370" y="5742878"/>
            <a:ext cx="2665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정답 </a:t>
            </a:r>
            <a:r>
              <a:rPr lang="en-US" altLang="ko-KR" dirty="0"/>
              <a:t>: </a:t>
            </a:r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en-US" altLang="ko-KR" dirty="0" err="1"/>
              <a:t>kim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008" y="5716867"/>
            <a:ext cx="265784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7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10C430F-0798-40B4-BD78-A3BC260F3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/>
              <a:t>웹 브라우저에서 실행되는 프로그램을 만들 수 있다</a:t>
            </a:r>
            <a:r>
              <a:rPr lang="en-US" altLang="ko-KR" sz="3200"/>
              <a:t>.</a:t>
            </a:r>
            <a:endParaRPr lang="ko-KR" altLang="en-US" sz="3200"/>
          </a:p>
        </p:txBody>
      </p:sp>
      <p:pic>
        <p:nvPicPr>
          <p:cNvPr id="2" name="그림 1">
            <a:hlinkClick r:id="rId3"/>
            <a:extLst>
              <a:ext uri="{FF2B5EF4-FFF2-40B4-BE49-F238E27FC236}">
                <a16:creationId xmlns:a16="http://schemas.microsoft.com/office/drawing/2014/main" id="{062F64DE-4B13-46E3-841B-3EE4D6EB2B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08"/>
          <a:stretch/>
        </p:blipFill>
        <p:spPr>
          <a:xfrm>
            <a:off x="1467852" y="1482541"/>
            <a:ext cx="6754509" cy="501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92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연산자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할인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가격 계산하기  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-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실습파일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: 03/bargain.html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32" y="2081828"/>
            <a:ext cx="8173739" cy="4465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A267263-EEAF-4709-AE08-A2F256EDB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731" y="1690688"/>
            <a:ext cx="4639287" cy="70899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EE509A6B-FFFB-4C86-ACCA-D36DF67312BD}"/>
              </a:ext>
            </a:extLst>
          </p:cNvPr>
          <p:cNvSpPr/>
          <p:nvPr/>
        </p:nvSpPr>
        <p:spPr>
          <a:xfrm>
            <a:off x="5461774" y="1875354"/>
            <a:ext cx="1268451" cy="688769"/>
          </a:xfrm>
          <a:custGeom>
            <a:avLst/>
            <a:gdLst>
              <a:gd name="connsiteX0" fmla="*/ 0 w 1140031"/>
              <a:gd name="connsiteY0" fmla="*/ 688769 h 688769"/>
              <a:gd name="connsiteX1" fmla="*/ 23750 w 1140031"/>
              <a:gd name="connsiteY1" fmla="*/ 570016 h 688769"/>
              <a:gd name="connsiteX2" fmla="*/ 35626 w 1140031"/>
              <a:gd name="connsiteY2" fmla="*/ 498764 h 688769"/>
              <a:gd name="connsiteX3" fmla="*/ 83127 w 1140031"/>
              <a:gd name="connsiteY3" fmla="*/ 403761 h 688769"/>
              <a:gd name="connsiteX4" fmla="*/ 201880 w 1140031"/>
              <a:gd name="connsiteY4" fmla="*/ 320634 h 688769"/>
              <a:gd name="connsiteX5" fmla="*/ 237506 w 1140031"/>
              <a:gd name="connsiteY5" fmla="*/ 308759 h 688769"/>
              <a:gd name="connsiteX6" fmla="*/ 285007 w 1140031"/>
              <a:gd name="connsiteY6" fmla="*/ 285008 h 688769"/>
              <a:gd name="connsiteX7" fmla="*/ 629392 w 1140031"/>
              <a:gd name="connsiteY7" fmla="*/ 296883 h 688769"/>
              <a:gd name="connsiteX8" fmla="*/ 665018 w 1140031"/>
              <a:gd name="connsiteY8" fmla="*/ 344385 h 688769"/>
              <a:gd name="connsiteX9" fmla="*/ 605641 w 1140031"/>
              <a:gd name="connsiteY9" fmla="*/ 498764 h 688769"/>
              <a:gd name="connsiteX10" fmla="*/ 296883 w 1140031"/>
              <a:gd name="connsiteY10" fmla="*/ 498764 h 688769"/>
              <a:gd name="connsiteX11" fmla="*/ 368135 w 1140031"/>
              <a:gd name="connsiteY11" fmla="*/ 320634 h 688769"/>
              <a:gd name="connsiteX12" fmla="*/ 415636 w 1140031"/>
              <a:gd name="connsiteY12" fmla="*/ 273133 h 688769"/>
              <a:gd name="connsiteX13" fmla="*/ 498763 w 1140031"/>
              <a:gd name="connsiteY13" fmla="*/ 201881 h 688769"/>
              <a:gd name="connsiteX14" fmla="*/ 676893 w 1140031"/>
              <a:gd name="connsiteY14" fmla="*/ 118754 h 688769"/>
              <a:gd name="connsiteX15" fmla="*/ 771896 w 1140031"/>
              <a:gd name="connsiteY15" fmla="*/ 106878 h 688769"/>
              <a:gd name="connsiteX16" fmla="*/ 997527 w 1140031"/>
              <a:gd name="connsiteY16" fmla="*/ 35626 h 688769"/>
              <a:gd name="connsiteX17" fmla="*/ 1080654 w 1140031"/>
              <a:gd name="connsiteY17" fmla="*/ 11876 h 688769"/>
              <a:gd name="connsiteX18" fmla="*/ 1140031 w 1140031"/>
              <a:gd name="connsiteY18" fmla="*/ 0 h 68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40031" h="688769">
                <a:moveTo>
                  <a:pt x="0" y="688769"/>
                </a:moveTo>
                <a:cubicBezTo>
                  <a:pt x="7917" y="649185"/>
                  <a:pt x="16311" y="609693"/>
                  <a:pt x="23750" y="570016"/>
                </a:cubicBezTo>
                <a:cubicBezTo>
                  <a:pt x="28187" y="546350"/>
                  <a:pt x="30403" y="522269"/>
                  <a:pt x="35626" y="498764"/>
                </a:cubicBezTo>
                <a:cubicBezTo>
                  <a:pt x="42617" y="467304"/>
                  <a:pt x="63524" y="425814"/>
                  <a:pt x="83127" y="403761"/>
                </a:cubicBezTo>
                <a:cubicBezTo>
                  <a:pt x="106028" y="377997"/>
                  <a:pt x="170398" y="336375"/>
                  <a:pt x="201880" y="320634"/>
                </a:cubicBezTo>
                <a:cubicBezTo>
                  <a:pt x="213076" y="315036"/>
                  <a:pt x="226000" y="313690"/>
                  <a:pt x="237506" y="308759"/>
                </a:cubicBezTo>
                <a:cubicBezTo>
                  <a:pt x="253777" y="301786"/>
                  <a:pt x="269173" y="292925"/>
                  <a:pt x="285007" y="285008"/>
                </a:cubicBezTo>
                <a:lnTo>
                  <a:pt x="629392" y="296883"/>
                </a:lnTo>
                <a:cubicBezTo>
                  <a:pt x="648947" y="299939"/>
                  <a:pt x="663783" y="324631"/>
                  <a:pt x="665018" y="344385"/>
                </a:cubicBezTo>
                <a:cubicBezTo>
                  <a:pt x="673972" y="487649"/>
                  <a:pt x="677916" y="474673"/>
                  <a:pt x="605641" y="498764"/>
                </a:cubicBezTo>
                <a:cubicBezTo>
                  <a:pt x="513488" y="560200"/>
                  <a:pt x="459300" y="607042"/>
                  <a:pt x="296883" y="498764"/>
                </a:cubicBezTo>
                <a:cubicBezTo>
                  <a:pt x="190139" y="427601"/>
                  <a:pt x="337078" y="347808"/>
                  <a:pt x="368135" y="320634"/>
                </a:cubicBezTo>
                <a:cubicBezTo>
                  <a:pt x="384987" y="305889"/>
                  <a:pt x="399067" y="288196"/>
                  <a:pt x="415636" y="273133"/>
                </a:cubicBezTo>
                <a:cubicBezTo>
                  <a:pt x="442640" y="248584"/>
                  <a:pt x="470265" y="224679"/>
                  <a:pt x="498763" y="201881"/>
                </a:cubicBezTo>
                <a:cubicBezTo>
                  <a:pt x="546214" y="163920"/>
                  <a:pt x="632955" y="131935"/>
                  <a:pt x="676893" y="118754"/>
                </a:cubicBezTo>
                <a:cubicBezTo>
                  <a:pt x="707461" y="109584"/>
                  <a:pt x="740228" y="110837"/>
                  <a:pt x="771896" y="106878"/>
                </a:cubicBezTo>
                <a:cubicBezTo>
                  <a:pt x="944872" y="8035"/>
                  <a:pt x="751057" y="106044"/>
                  <a:pt x="997527" y="35626"/>
                </a:cubicBezTo>
                <a:cubicBezTo>
                  <a:pt x="1025236" y="27709"/>
                  <a:pt x="1052697" y="18865"/>
                  <a:pt x="1080654" y="11876"/>
                </a:cubicBezTo>
                <a:cubicBezTo>
                  <a:pt x="1100236" y="6981"/>
                  <a:pt x="1140031" y="0"/>
                  <a:pt x="1140031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4096A7-37C7-4085-AF39-F1A701F4B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6836" y="2894891"/>
            <a:ext cx="3733070" cy="70899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30A9E4F-4760-44AA-B006-102090338E23}"/>
              </a:ext>
            </a:extLst>
          </p:cNvPr>
          <p:cNvSpPr/>
          <p:nvPr/>
        </p:nvSpPr>
        <p:spPr>
          <a:xfrm>
            <a:off x="7813964" y="3681351"/>
            <a:ext cx="1864598" cy="617331"/>
          </a:xfrm>
          <a:custGeom>
            <a:avLst/>
            <a:gdLst>
              <a:gd name="connsiteX0" fmla="*/ 0 w 1864598"/>
              <a:gd name="connsiteY0" fmla="*/ 59376 h 617331"/>
              <a:gd name="connsiteX1" fmla="*/ 59376 w 1864598"/>
              <a:gd name="connsiteY1" fmla="*/ 130628 h 617331"/>
              <a:gd name="connsiteX2" fmla="*/ 95002 w 1864598"/>
              <a:gd name="connsiteY2" fmla="*/ 166254 h 617331"/>
              <a:gd name="connsiteX3" fmla="*/ 118753 w 1864598"/>
              <a:gd name="connsiteY3" fmla="*/ 237506 h 617331"/>
              <a:gd name="connsiteX4" fmla="*/ 178130 w 1864598"/>
              <a:gd name="connsiteY4" fmla="*/ 320633 h 617331"/>
              <a:gd name="connsiteX5" fmla="*/ 213755 w 1864598"/>
              <a:gd name="connsiteY5" fmla="*/ 368135 h 617331"/>
              <a:gd name="connsiteX6" fmla="*/ 261257 w 1864598"/>
              <a:gd name="connsiteY6" fmla="*/ 439387 h 617331"/>
              <a:gd name="connsiteX7" fmla="*/ 308758 w 1864598"/>
              <a:gd name="connsiteY7" fmla="*/ 475013 h 617331"/>
              <a:gd name="connsiteX8" fmla="*/ 344384 w 1864598"/>
              <a:gd name="connsiteY8" fmla="*/ 510639 h 617331"/>
              <a:gd name="connsiteX9" fmla="*/ 415636 w 1864598"/>
              <a:gd name="connsiteY9" fmla="*/ 522514 h 617331"/>
              <a:gd name="connsiteX10" fmla="*/ 451262 w 1864598"/>
              <a:gd name="connsiteY10" fmla="*/ 558140 h 617331"/>
              <a:gd name="connsiteX11" fmla="*/ 653142 w 1864598"/>
              <a:gd name="connsiteY11" fmla="*/ 593766 h 617331"/>
              <a:gd name="connsiteX12" fmla="*/ 1116280 w 1864598"/>
              <a:gd name="connsiteY12" fmla="*/ 534389 h 617331"/>
              <a:gd name="connsiteX13" fmla="*/ 1151906 w 1864598"/>
              <a:gd name="connsiteY13" fmla="*/ 475013 h 617331"/>
              <a:gd name="connsiteX14" fmla="*/ 1163781 w 1864598"/>
              <a:gd name="connsiteY14" fmla="*/ 439387 h 617331"/>
              <a:gd name="connsiteX15" fmla="*/ 1140031 w 1864598"/>
              <a:gd name="connsiteY15" fmla="*/ 296883 h 617331"/>
              <a:gd name="connsiteX16" fmla="*/ 1116280 w 1864598"/>
              <a:gd name="connsiteY16" fmla="*/ 261257 h 617331"/>
              <a:gd name="connsiteX17" fmla="*/ 1056904 w 1864598"/>
              <a:gd name="connsiteY17" fmla="*/ 249381 h 617331"/>
              <a:gd name="connsiteX18" fmla="*/ 1021278 w 1864598"/>
              <a:gd name="connsiteY18" fmla="*/ 439387 h 617331"/>
              <a:gd name="connsiteX19" fmla="*/ 1128155 w 1864598"/>
              <a:gd name="connsiteY19" fmla="*/ 498763 h 617331"/>
              <a:gd name="connsiteX20" fmla="*/ 1401288 w 1864598"/>
              <a:gd name="connsiteY20" fmla="*/ 486888 h 617331"/>
              <a:gd name="connsiteX21" fmla="*/ 1496291 w 1864598"/>
              <a:gd name="connsiteY21" fmla="*/ 427511 h 617331"/>
              <a:gd name="connsiteX22" fmla="*/ 1531917 w 1864598"/>
              <a:gd name="connsiteY22" fmla="*/ 380010 h 617331"/>
              <a:gd name="connsiteX23" fmla="*/ 1579418 w 1864598"/>
              <a:gd name="connsiteY23" fmla="*/ 356259 h 617331"/>
              <a:gd name="connsiteX24" fmla="*/ 1603168 w 1864598"/>
              <a:gd name="connsiteY24" fmla="*/ 320633 h 617331"/>
              <a:gd name="connsiteX25" fmla="*/ 1686296 w 1864598"/>
              <a:gd name="connsiteY25" fmla="*/ 261257 h 617331"/>
              <a:gd name="connsiteX26" fmla="*/ 1721922 w 1864598"/>
              <a:gd name="connsiteY26" fmla="*/ 225631 h 617331"/>
              <a:gd name="connsiteX27" fmla="*/ 1840675 w 1864598"/>
              <a:gd name="connsiteY27" fmla="*/ 106878 h 617331"/>
              <a:gd name="connsiteX28" fmla="*/ 1864426 w 1864598"/>
              <a:gd name="connsiteY28" fmla="*/ 0 h 617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864598" h="617331">
                <a:moveTo>
                  <a:pt x="0" y="59376"/>
                </a:moveTo>
                <a:cubicBezTo>
                  <a:pt x="19792" y="83127"/>
                  <a:pt x="38836" y="107521"/>
                  <a:pt x="59376" y="130628"/>
                </a:cubicBezTo>
                <a:cubicBezTo>
                  <a:pt x="70533" y="143180"/>
                  <a:pt x="86846" y="151573"/>
                  <a:pt x="95002" y="166254"/>
                </a:cubicBezTo>
                <a:cubicBezTo>
                  <a:pt x="107160" y="188139"/>
                  <a:pt x="103732" y="217478"/>
                  <a:pt x="118753" y="237506"/>
                </a:cubicBezTo>
                <a:cubicBezTo>
                  <a:pt x="235110" y="392648"/>
                  <a:pt x="91359" y="199151"/>
                  <a:pt x="178130" y="320633"/>
                </a:cubicBezTo>
                <a:cubicBezTo>
                  <a:pt x="189634" y="336739"/>
                  <a:pt x="202405" y="351921"/>
                  <a:pt x="213755" y="368135"/>
                </a:cubicBezTo>
                <a:cubicBezTo>
                  <a:pt x="230124" y="391520"/>
                  <a:pt x="238421" y="422260"/>
                  <a:pt x="261257" y="439387"/>
                </a:cubicBezTo>
                <a:cubicBezTo>
                  <a:pt x="277091" y="451262"/>
                  <a:pt x="293731" y="462132"/>
                  <a:pt x="308758" y="475013"/>
                </a:cubicBezTo>
                <a:cubicBezTo>
                  <a:pt x="321509" y="485943"/>
                  <a:pt x="329037" y="503818"/>
                  <a:pt x="344384" y="510639"/>
                </a:cubicBezTo>
                <a:cubicBezTo>
                  <a:pt x="366387" y="520418"/>
                  <a:pt x="391885" y="518556"/>
                  <a:pt x="415636" y="522514"/>
                </a:cubicBezTo>
                <a:cubicBezTo>
                  <a:pt x="427511" y="534389"/>
                  <a:pt x="436581" y="549984"/>
                  <a:pt x="451262" y="558140"/>
                </a:cubicBezTo>
                <a:cubicBezTo>
                  <a:pt x="510079" y="590816"/>
                  <a:pt x="591737" y="588184"/>
                  <a:pt x="653142" y="593766"/>
                </a:cubicBezTo>
                <a:cubicBezTo>
                  <a:pt x="1036932" y="573020"/>
                  <a:pt x="1017967" y="691691"/>
                  <a:pt x="1116280" y="534389"/>
                </a:cubicBezTo>
                <a:cubicBezTo>
                  <a:pt x="1128513" y="514816"/>
                  <a:pt x="1141584" y="495658"/>
                  <a:pt x="1151906" y="475013"/>
                </a:cubicBezTo>
                <a:cubicBezTo>
                  <a:pt x="1157504" y="463817"/>
                  <a:pt x="1159823" y="451262"/>
                  <a:pt x="1163781" y="439387"/>
                </a:cubicBezTo>
                <a:cubicBezTo>
                  <a:pt x="1155864" y="391886"/>
                  <a:pt x="1152439" y="343414"/>
                  <a:pt x="1140031" y="296883"/>
                </a:cubicBezTo>
                <a:cubicBezTo>
                  <a:pt x="1136354" y="283092"/>
                  <a:pt x="1128672" y="268338"/>
                  <a:pt x="1116280" y="261257"/>
                </a:cubicBezTo>
                <a:cubicBezTo>
                  <a:pt x="1098755" y="251243"/>
                  <a:pt x="1076696" y="253340"/>
                  <a:pt x="1056904" y="249381"/>
                </a:cubicBezTo>
                <a:cubicBezTo>
                  <a:pt x="962196" y="273059"/>
                  <a:pt x="969939" y="254567"/>
                  <a:pt x="1021278" y="439387"/>
                </a:cubicBezTo>
                <a:cubicBezTo>
                  <a:pt x="1028339" y="464806"/>
                  <a:pt x="1112324" y="492431"/>
                  <a:pt x="1128155" y="498763"/>
                </a:cubicBezTo>
                <a:cubicBezTo>
                  <a:pt x="1219199" y="494805"/>
                  <a:pt x="1310715" y="496952"/>
                  <a:pt x="1401288" y="486888"/>
                </a:cubicBezTo>
                <a:cubicBezTo>
                  <a:pt x="1422452" y="484536"/>
                  <a:pt x="1483865" y="439936"/>
                  <a:pt x="1496291" y="427511"/>
                </a:cubicBezTo>
                <a:cubicBezTo>
                  <a:pt x="1510286" y="413516"/>
                  <a:pt x="1516890" y="392891"/>
                  <a:pt x="1531917" y="380010"/>
                </a:cubicBezTo>
                <a:cubicBezTo>
                  <a:pt x="1545358" y="368489"/>
                  <a:pt x="1563584" y="364176"/>
                  <a:pt x="1579418" y="356259"/>
                </a:cubicBezTo>
                <a:cubicBezTo>
                  <a:pt x="1587335" y="344384"/>
                  <a:pt x="1593076" y="330725"/>
                  <a:pt x="1603168" y="320633"/>
                </a:cubicBezTo>
                <a:cubicBezTo>
                  <a:pt x="1645953" y="277848"/>
                  <a:pt x="1645837" y="294973"/>
                  <a:pt x="1686296" y="261257"/>
                </a:cubicBezTo>
                <a:cubicBezTo>
                  <a:pt x="1699198" y="250506"/>
                  <a:pt x="1711287" y="238629"/>
                  <a:pt x="1721922" y="225631"/>
                </a:cubicBezTo>
                <a:cubicBezTo>
                  <a:pt x="1816391" y="110168"/>
                  <a:pt x="1752135" y="151147"/>
                  <a:pt x="1840675" y="106878"/>
                </a:cubicBezTo>
                <a:cubicBezTo>
                  <a:pt x="1868181" y="24360"/>
                  <a:pt x="1864426" y="60661"/>
                  <a:pt x="1864426" y="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D4639B-84F4-420A-92CE-A8D5031B1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173" y="4413774"/>
            <a:ext cx="4248150" cy="3143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616D81-36D6-44F7-82C2-9DE7AAEC11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0156" y="5922509"/>
            <a:ext cx="2343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064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연산자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실습파일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: 03/bargain.html 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을열어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&lt;/body&gt;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태그 바로 앞에 스크립트 소스를 입력하여 </a:t>
            </a:r>
            <a:endParaRPr lang="en-US" altLang="ko-KR" b="1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              showPrice( )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함수 만들기</a:t>
            </a:r>
            <a:endParaRPr lang="en-US" altLang="ko-KR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25CC4E-C5E7-435D-8418-FFE2BE575CA6}"/>
              </a:ext>
            </a:extLst>
          </p:cNvPr>
          <p:cNvSpPr/>
          <p:nvPr/>
        </p:nvSpPr>
        <p:spPr>
          <a:xfrm>
            <a:off x="493079" y="2831585"/>
            <a:ext cx="11249155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95E26"/>
                </a:solidFill>
                <a:latin typeface="Consolas" panose="020B0609020204030204" pitchFamily="49" charset="0"/>
              </a:rPr>
              <a:t>showPrice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originPrice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098658"/>
                </a:solidFill>
                <a:latin typeface="Consolas" panose="020B0609020204030204" pitchFamily="49" charset="0"/>
              </a:rPr>
              <a:t>10000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rate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098658"/>
                </a:solidFill>
                <a:latin typeface="Consolas" panose="020B0609020204030204" pitchFamily="49" charset="0"/>
              </a:rPr>
              <a:t>25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795E26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"#showResult"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innerHTML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A31515"/>
                </a:solidFill>
                <a:latin typeface="Consolas" panose="020B0609020204030204" pitchFamily="49" charset="0"/>
              </a:rPr>
              <a:t>상품의 원래 가격은 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+                        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originPrice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A31515"/>
                </a:solidFill>
                <a:latin typeface="Consolas" panose="020B0609020204030204" pitchFamily="49" charset="0"/>
              </a:rPr>
              <a:t>원이고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A31515"/>
                </a:solidFill>
                <a:latin typeface="Consolas" panose="020B0609020204030204" pitchFamily="49" charset="0"/>
              </a:rPr>
              <a:t>할인율은 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rate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"%</a:t>
            </a:r>
            <a:r>
              <a:rPr lang="ko-KR" altLang="en-US">
                <a:solidFill>
                  <a:srgbClr val="A31515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9511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연산자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&lt;input&gt;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태그에 있는 값을 자바스크립트 변수에 할당하기 위해 </a:t>
            </a:r>
            <a:r>
              <a:rPr lang="en-US" altLang="ko-KR" b="1">
                <a:solidFill>
                  <a:schemeClr val="accent2">
                    <a:lumMod val="50000"/>
                  </a:schemeClr>
                </a:solidFill>
              </a:rPr>
              <a:t>showPrice( )</a:t>
            </a:r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함수 수정하기 </a:t>
            </a:r>
            <a:endParaRPr lang="en-US" altLang="ko-KR" b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1DA3B9-C55B-474B-B186-5D6EA0B72A0B}"/>
              </a:ext>
            </a:extLst>
          </p:cNvPr>
          <p:cNvSpPr/>
          <p:nvPr/>
        </p:nvSpPr>
        <p:spPr>
          <a:xfrm>
            <a:off x="449766" y="2113140"/>
            <a:ext cx="11483439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95E26"/>
                </a:solidFill>
                <a:latin typeface="Consolas" panose="020B0609020204030204" pitchFamily="49" charset="0"/>
              </a:rPr>
              <a:t>showPrice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originPrice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795E26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'#oPrice'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;  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원래 가격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rate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795E26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'#rate'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할인율 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           </a:t>
            </a:r>
            <a:r>
              <a:rPr lang="ko-KR" altLang="en-US">
                <a:solidFill>
                  <a:srgbClr val="008000"/>
                </a:solidFill>
                <a:latin typeface="Consolas" panose="020B0609020204030204" pitchFamily="49" charset="0"/>
              </a:rPr>
              <a:t>  </a:t>
            </a:r>
            <a:endParaRPr lang="ko-KR" alt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795E26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"#showResult"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innerHTML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A31515"/>
                </a:solidFill>
                <a:latin typeface="Consolas" panose="020B0609020204030204" pitchFamily="49" charset="0"/>
              </a:rPr>
              <a:t>상품의 원래 가격은 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+                        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originPrice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A31515"/>
                </a:solidFill>
                <a:latin typeface="Consolas" panose="020B0609020204030204" pitchFamily="49" charset="0"/>
              </a:rPr>
              <a:t>원이고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, </a:t>
            </a:r>
            <a:r>
              <a:rPr lang="ko-KR" altLang="en-US">
                <a:solidFill>
                  <a:srgbClr val="A31515"/>
                </a:solidFill>
                <a:latin typeface="Consolas" panose="020B0609020204030204" pitchFamily="49" charset="0"/>
              </a:rPr>
              <a:t>할인율은 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>
                <a:solidFill>
                  <a:srgbClr val="001080"/>
                </a:solidFill>
                <a:latin typeface="Consolas" panose="020B0609020204030204" pitchFamily="49" charset="0"/>
              </a:rPr>
              <a:t>rate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"%</a:t>
            </a:r>
            <a:r>
              <a:rPr lang="ko-KR" altLang="en-US">
                <a:solidFill>
                  <a:srgbClr val="A31515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       }       </a:t>
            </a:r>
          </a:p>
          <a:p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7619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연산자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chemeClr val="accent2">
                    <a:lumMod val="50000"/>
                  </a:schemeClr>
                </a:solidFill>
              </a:rPr>
              <a:t>showPrice</a:t>
            </a:r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( )</a:t>
            </a:r>
            <a:r>
              <a:rPr lang="ko-KR" altLang="en-US" b="1" dirty="0">
                <a:solidFill>
                  <a:schemeClr val="accent2">
                    <a:lumMod val="50000"/>
                  </a:schemeClr>
                </a:solidFill>
              </a:rPr>
              <a:t>함수 완성하기 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1DA3B9-C55B-474B-B186-5D6EA0B72A0B}"/>
              </a:ext>
            </a:extLst>
          </p:cNvPr>
          <p:cNvSpPr/>
          <p:nvPr/>
        </p:nvSpPr>
        <p:spPr>
          <a:xfrm>
            <a:off x="449766" y="2113140"/>
            <a:ext cx="11483439" cy="3416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&lt;script&gt;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showPrice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originPrice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'#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oPrice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 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원래 가격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'#rate'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할인율 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savedPrice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originPrice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* 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  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할인 금액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resultPrice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originPrice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savedPrice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         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원래 가격에서 할인 금액을 뺀 최종 가격          </a:t>
            </a:r>
            <a:endParaRPr lang="ko-KR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querySelector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'#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showResult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innerHTML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상품의 원래 가격은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originPrice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원이고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할인율은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"%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savedPrice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원을 절약한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resultPrice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31515"/>
                </a:solidFill>
                <a:latin typeface="Consolas" panose="020B0609020204030204" pitchFamily="49" charset="0"/>
              </a:rPr>
              <a:t>원에 살 수 있습니다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."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       }       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5858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1671"/>
            <a:ext cx="10515600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03-2</a:t>
            </a:r>
            <a:r>
              <a:rPr lang="ko-KR" altLang="en-US" dirty="0"/>
              <a:t> 연산자 이해하기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506022"/>
            <a:ext cx="10904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solidFill>
                  <a:schemeClr val="accent2">
                    <a:lumMod val="50000"/>
                  </a:schemeClr>
                </a:solidFill>
              </a:rPr>
              <a:t>할인 가격</a:t>
            </a:r>
            <a:endParaRPr lang="en-US" altLang="ko-KR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32" y="2081828"/>
            <a:ext cx="8173739" cy="4465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616D81-36D6-44F7-82C2-9DE7AAEC1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156" y="5922509"/>
            <a:ext cx="2343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893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5C92C7-FECF-4C3D-8784-A0D94C1C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[ES6] </a:t>
            </a:r>
            <a:r>
              <a:rPr lang="ko-KR" altLang="en-US"/>
              <a:t>템플릿 문자열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C54E6-E88A-4344-B494-A3175133164C}"/>
              </a:ext>
            </a:extLst>
          </p:cNvPr>
          <p:cNvSpPr txBox="1"/>
          <p:nvPr/>
        </p:nvSpPr>
        <p:spPr>
          <a:xfrm>
            <a:off x="605641" y="1569590"/>
            <a:ext cx="11044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ES6 </a:t>
            </a:r>
            <a:r>
              <a:rPr lang="ko-KR" altLang="en-US"/>
              <a:t>버전부터는 문자열 안에 값을 채우는 방법인 </a:t>
            </a:r>
            <a:r>
              <a:rPr lang="en-US" altLang="ko-KR"/>
              <a:t>‘</a:t>
            </a:r>
            <a:r>
              <a:rPr lang="ko-KR" altLang="en-US"/>
              <a:t>템플릿 문자열</a:t>
            </a:r>
            <a:r>
              <a:rPr lang="en-US" altLang="ko-KR"/>
              <a:t>’</a:t>
            </a:r>
            <a:r>
              <a:rPr lang="ko-KR" altLang="en-US"/>
              <a:t>이 새로 도입됨</a:t>
            </a:r>
            <a:endParaRPr lang="en-US" altLang="ko-KR"/>
          </a:p>
          <a:p>
            <a:r>
              <a:rPr lang="ko-KR" altLang="en-US"/>
              <a:t>문자열과 값 그리고 다시 문자열을 연결하는 방식이 아니라</a:t>
            </a:r>
            <a:r>
              <a:rPr lang="en-US" altLang="ko-KR"/>
              <a:t>, </a:t>
            </a:r>
            <a:r>
              <a:rPr lang="ko-KR" altLang="en-US"/>
              <a:t>문자열 아에 값을 끼워넣는 방식임</a:t>
            </a:r>
            <a:endParaRPr lang="en-US" altLang="ko-KR"/>
          </a:p>
          <a:p>
            <a:r>
              <a:rPr lang="ko-KR" altLang="en-US"/>
              <a:t>템플릿 문자열을 사용할 때는 백 쿼트</a:t>
            </a:r>
            <a:r>
              <a:rPr lang="en-US" altLang="ko-KR"/>
              <a:t>(‘)</a:t>
            </a:r>
            <a:r>
              <a:rPr lang="ko-KR" altLang="en-US"/>
              <a:t>로 묶고 값이 들어가는부분은 </a:t>
            </a:r>
            <a:r>
              <a:rPr lang="en-US" altLang="ko-KR"/>
              <a:t>$ { }</a:t>
            </a:r>
            <a:r>
              <a:rPr lang="ko-KR" altLang="en-US"/>
              <a:t>사이에 표시합니다</a:t>
            </a:r>
            <a:r>
              <a:rPr lang="en-US" altLang="ko-KR"/>
              <a:t>.</a:t>
            </a:r>
          </a:p>
          <a:p>
            <a:r>
              <a:rPr lang="ko-KR" altLang="en-US"/>
              <a:t>백쿼트는 그레이브나 백 틱이라고도 부릅니다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FE0C069-948B-4251-A039-B7EA4972DC8E}"/>
              </a:ext>
            </a:extLst>
          </p:cNvPr>
          <p:cNvSpPr/>
          <p:nvPr/>
        </p:nvSpPr>
        <p:spPr>
          <a:xfrm>
            <a:off x="605641" y="3004457"/>
            <a:ext cx="10877797" cy="13894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 var rate = 25;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document.querySelector("#showResult").innerHTML = "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</a:rPr>
              <a:t>상품의 원래 가격은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800" b="1">
                <a:solidFill>
                  <a:srgbClr val="FFFF00"/>
                </a:solidFill>
                <a:latin typeface="Consolas" panose="020B0609020204030204" pitchFamily="49" charset="0"/>
              </a:rPr>
              <a:t>+ originPrice + 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</a:rPr>
              <a:t>원입니다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.";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84CD08E-64AE-46FE-BE57-DF13D82B4E94}"/>
              </a:ext>
            </a:extLst>
          </p:cNvPr>
          <p:cNvSpPr/>
          <p:nvPr/>
        </p:nvSpPr>
        <p:spPr>
          <a:xfrm>
            <a:off x="657101" y="4862945"/>
            <a:ext cx="10877797" cy="138941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 var rate = 25;</a:t>
            </a:r>
          </a:p>
          <a:p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document.querySelector("#showResult").innerHTML = `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</a:rPr>
              <a:t>상품의 원래 가격은  </a:t>
            </a:r>
            <a:r>
              <a:rPr lang="en-US" altLang="ko-KR" sz="2800" b="1">
                <a:solidFill>
                  <a:srgbClr val="FFFF00"/>
                </a:solidFill>
                <a:latin typeface="Consolas" panose="020B0609020204030204" pitchFamily="49" charset="0"/>
              </a:rPr>
              <a:t>$ {originPrice } </a:t>
            </a:r>
            <a:r>
              <a:rPr lang="ko-KR" altLang="en-US" sz="2800">
                <a:solidFill>
                  <a:schemeClr val="tx1"/>
                </a:solidFill>
                <a:latin typeface="Consolas" panose="020B0609020204030204" pitchFamily="49" charset="0"/>
              </a:rPr>
              <a:t>원입니다</a:t>
            </a:r>
            <a:r>
              <a:rPr lang="en-US" altLang="ko-KR" sz="2800">
                <a:solidFill>
                  <a:schemeClr val="tx1"/>
                </a:solidFill>
                <a:latin typeface="Consolas" panose="020B0609020204030204" pitchFamily="49" charset="0"/>
              </a:rPr>
              <a:t>.`;</a:t>
            </a:r>
          </a:p>
        </p:txBody>
      </p:sp>
    </p:spTree>
    <p:extLst>
      <p:ext uri="{BB962C8B-B14F-4D97-AF65-F5344CB8AC3E}">
        <p14:creationId xmlns:p14="http://schemas.microsoft.com/office/powerpoint/2010/main" val="97275098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73BBB4-8B55-4B81-AF75-AE66C9BF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772819"/>
            <a:ext cx="10515600" cy="1325563"/>
          </a:xfrm>
        </p:spPr>
        <p:txBody>
          <a:bodyPr/>
          <a:lstStyle/>
          <a:p>
            <a:r>
              <a:rPr lang="ko-KR" altLang="en-US"/>
              <a:t>복습하기</a:t>
            </a:r>
          </a:p>
        </p:txBody>
      </p:sp>
    </p:spTree>
    <p:extLst>
      <p:ext uri="{BB962C8B-B14F-4D97-AF65-F5344CB8AC3E}">
        <p14:creationId xmlns:p14="http://schemas.microsoft.com/office/powerpoint/2010/main" val="2316005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583" b="14336"/>
          <a:stretch/>
        </p:blipFill>
        <p:spPr>
          <a:xfrm>
            <a:off x="217716" y="1601479"/>
            <a:ext cx="11756568" cy="4415882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151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4" t="12597" r="1978" b="3054"/>
          <a:stretch/>
        </p:blipFill>
        <p:spPr>
          <a:xfrm>
            <a:off x="838200" y="1449658"/>
            <a:ext cx="10515600" cy="5207620"/>
          </a:xfrm>
          <a:prstGeom prst="rect">
            <a:avLst/>
          </a:prstGeom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9556595" y="2051824"/>
            <a:ext cx="2341756" cy="4605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921298" y="4527395"/>
            <a:ext cx="6110868" cy="2230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40828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654" y="120425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흐름을 제어한다</a:t>
            </a:r>
            <a:r>
              <a:rPr lang="en-US" altLang="ko-KR" dirty="0"/>
              <a:t>! </a:t>
            </a:r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7E87B32-943B-49FB-ADBC-D579CD7FAC3D}"/>
              </a:ext>
            </a:extLst>
          </p:cNvPr>
          <p:cNvSpPr/>
          <p:nvPr/>
        </p:nvSpPr>
        <p:spPr>
          <a:xfrm>
            <a:off x="5442332" y="440179"/>
            <a:ext cx="950495" cy="9504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63319" y="4465506"/>
            <a:ext cx="82669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04-1 </a:t>
            </a:r>
            <a:r>
              <a:rPr lang="ko-KR" altLang="en-US" dirty="0"/>
              <a:t>조건에 따라 흐름조절하기</a:t>
            </a:r>
            <a:r>
              <a:rPr lang="en-US" altLang="ko-KR" dirty="0"/>
              <a:t>-if</a:t>
            </a:r>
            <a:r>
              <a:rPr lang="ko-KR" altLang="en-US" dirty="0"/>
              <a:t>문</a:t>
            </a:r>
            <a:r>
              <a:rPr lang="en-US" altLang="ko-KR" dirty="0"/>
              <a:t>, if…else</a:t>
            </a:r>
            <a:r>
              <a:rPr lang="ko-KR" altLang="en-US" dirty="0"/>
              <a:t>문과 조건 연산자</a:t>
            </a:r>
            <a:endParaRPr lang="en-US" altLang="ko-KR" dirty="0"/>
          </a:p>
          <a:p>
            <a:r>
              <a:rPr lang="en-US" altLang="ko-KR" dirty="0"/>
              <a:t>04-2 </a:t>
            </a:r>
            <a:r>
              <a:rPr lang="ko-KR" altLang="en-US" dirty="0"/>
              <a:t>조건이 많을 때 흐름 조절하기 </a:t>
            </a:r>
            <a:r>
              <a:rPr lang="en-US" altLang="ko-KR" dirty="0"/>
              <a:t>–switch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en-US" altLang="ko-KR" dirty="0"/>
              <a:t>04-3 </a:t>
            </a:r>
            <a:r>
              <a:rPr lang="ko-KR" altLang="en-US" dirty="0"/>
              <a:t>명령 반복 실행하기</a:t>
            </a:r>
            <a:r>
              <a:rPr lang="en-US" altLang="ko-KR" dirty="0"/>
              <a:t>-for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en-US" altLang="ko-KR" dirty="0"/>
              <a:t>04-4 for</a:t>
            </a:r>
            <a:r>
              <a:rPr lang="ko-KR" altLang="en-US" dirty="0"/>
              <a:t>분 반복하기 </a:t>
            </a:r>
            <a:r>
              <a:rPr lang="en-US" altLang="ko-KR" dirty="0"/>
              <a:t>– </a:t>
            </a:r>
            <a:r>
              <a:rPr lang="ko-KR" altLang="en-US" dirty="0"/>
              <a:t>중첩 </a:t>
            </a:r>
            <a:r>
              <a:rPr lang="en-US" altLang="ko-KR" dirty="0"/>
              <a:t>for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en-US" altLang="ko-KR" dirty="0"/>
              <a:t>04-5 </a:t>
            </a:r>
            <a:r>
              <a:rPr lang="ko-KR" altLang="en-US" dirty="0"/>
              <a:t>특정 조건에 따라 반복하기</a:t>
            </a:r>
            <a:r>
              <a:rPr lang="en-US" altLang="ko-KR" dirty="0"/>
              <a:t>- while</a:t>
            </a:r>
            <a:r>
              <a:rPr lang="ko-KR" altLang="en-US" dirty="0"/>
              <a:t>문 </a:t>
            </a:r>
            <a:r>
              <a:rPr lang="en-US" altLang="ko-KR" dirty="0"/>
              <a:t>, do-while</a:t>
            </a:r>
            <a:r>
              <a:rPr lang="ko-KR" altLang="en-US" dirty="0"/>
              <a:t>문</a:t>
            </a:r>
            <a:endParaRPr lang="en-US" altLang="ko-KR" dirty="0"/>
          </a:p>
          <a:p>
            <a:r>
              <a:rPr lang="en-US" altLang="ko-KR" dirty="0"/>
              <a:t>04-6 </a:t>
            </a:r>
            <a:r>
              <a:rPr lang="ko-KR" altLang="en-US" dirty="0"/>
              <a:t>반복을 건너뛰거나 멈추기 </a:t>
            </a:r>
            <a:r>
              <a:rPr lang="en-US" altLang="ko-KR" dirty="0"/>
              <a:t>–break</a:t>
            </a:r>
            <a:r>
              <a:rPr lang="ko-KR" altLang="en-US" dirty="0"/>
              <a:t>문</a:t>
            </a:r>
            <a:r>
              <a:rPr lang="en-US" altLang="ko-KR" dirty="0"/>
              <a:t>, continue</a:t>
            </a:r>
            <a:r>
              <a:rPr lang="ko-KR" altLang="en-US" dirty="0"/>
              <a:t>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0539" y="2252770"/>
            <a:ext cx="2580947" cy="173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49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3027</TotalTime>
  <Words>3228</Words>
  <Application>Microsoft Office PowerPoint</Application>
  <PresentationFormat>와이드스크린</PresentationFormat>
  <Paragraphs>530</Paragraphs>
  <Slides>116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1" baseType="lpstr">
      <vt:lpstr>나눔손글씨 펜</vt:lpstr>
      <vt:lpstr>맑은 고딕</vt:lpstr>
      <vt:lpstr>Arial</vt:lpstr>
      <vt:lpstr>Consolas</vt:lpstr>
      <vt:lpstr>Office 테마</vt:lpstr>
      <vt:lpstr>웹프로그래밍을 위한  자바스크립트</vt:lpstr>
      <vt:lpstr>PowerPoint 프레젠테이션</vt:lpstr>
      <vt:lpstr>PowerPoint 프레젠테이션</vt:lpstr>
      <vt:lpstr>01-1 웹 프로그래밍이란?</vt:lpstr>
      <vt:lpstr>PowerPoint 프레젠테이션</vt:lpstr>
      <vt:lpstr>01-2 자바스크립트로 무엇을 할 수 있을까?</vt:lpstr>
      <vt:lpstr>PowerPoint 프레젠테이션</vt:lpstr>
      <vt:lpstr>웹사이트를 동적으로 만들 수 있다</vt:lpstr>
      <vt:lpstr>웹 브라우저에서 실행되는 프로그램을 만들 수 있다.</vt:lpstr>
      <vt:lpstr>웹 브라우저에서 실행되는 프로그램을 만들 수 있다.</vt:lpstr>
      <vt:lpstr>서버를 구성하고 서버용 프로그램을 만들수 있다</vt:lpstr>
      <vt:lpstr>01-3 자바스크립트의 특징은 무엇일까?</vt:lpstr>
      <vt:lpstr>PowerPoint 프레젠테이션</vt:lpstr>
      <vt:lpstr>02-1 개발환경준비</vt:lpstr>
      <vt:lpstr>02-1 개발환경준비</vt:lpstr>
      <vt:lpstr>PowerPoint 프레젠테이션</vt:lpstr>
      <vt:lpstr>PowerPoint 프레젠테이션</vt:lpstr>
      <vt:lpstr>02-2 비주얼 스튜디오 코드와 인사하기</vt:lpstr>
      <vt:lpstr>02-2 비주얼 스튜디오 코드와 인사하기</vt:lpstr>
      <vt:lpstr>02-2 비주얼 스튜디오 코드와 인사하기</vt:lpstr>
      <vt:lpstr>02-3 자바스크립트 소스 작성하고 실행하기</vt:lpstr>
      <vt:lpstr>02-3 자바스크립트 소스 작성하고 실행하기</vt:lpstr>
      <vt:lpstr>02-3 자바스크립트 소스 작성하고 실행하기</vt:lpstr>
      <vt:lpstr>02-3 자바스크립트 소스 작성하고 실행하기</vt:lpstr>
      <vt:lpstr>02-3 자바스크립트 소스 작성하고 실행하기</vt:lpstr>
      <vt:lpstr>왜? 외부 스크립트 파일과 연결해야 하나요?</vt:lpstr>
      <vt:lpstr>직접 js파일 만들어보고 연결하기</vt:lpstr>
      <vt:lpstr>02-4 나의 첫번째 자바스크립트 프로그램</vt:lpstr>
      <vt:lpstr>02-4 나의 첫번째 자바스크립트 프로그램</vt:lpstr>
      <vt:lpstr>02-4 나의 첫번째 자바스크립트 프로그램</vt:lpstr>
      <vt:lpstr>자바스크립트 프로그램은 어떻게 실행될까요?</vt:lpstr>
      <vt:lpstr>자바스크립트 프로그램은 어떻게 실행될까요?</vt:lpstr>
      <vt:lpstr>02-5 자바스크립트의 입력과 출력</vt:lpstr>
      <vt:lpstr>02-5 자바스크립트의 입력과 출력</vt:lpstr>
      <vt:lpstr>02-5 자바스크립트의 입력과 출력</vt:lpstr>
      <vt:lpstr>02-5 자바스크립트의 입력과 출력</vt:lpstr>
      <vt:lpstr>PowerPoint 프레젠테이션</vt:lpstr>
      <vt:lpstr>PowerPoint 프레젠테이션</vt:lpstr>
      <vt:lpstr>PowerPoint 프레젠테이션</vt:lpstr>
      <vt:lpstr>PowerPoint 프레젠테이션</vt:lpstr>
      <vt:lpstr>실습해보기</vt:lpstr>
      <vt:lpstr>PowerPoint 프레젠테이션</vt:lpstr>
      <vt:lpstr>PowerPoint 프레젠테이션</vt:lpstr>
      <vt:lpstr>PowerPoint 프레젠테이션</vt:lpstr>
      <vt:lpstr>실습해보기</vt:lpstr>
      <vt:lpstr>PowerPoint 프레젠테이션</vt:lpstr>
      <vt:lpstr>실습해보기</vt:lpstr>
      <vt:lpstr>좀 더 프로그래머 답게~</vt:lpstr>
      <vt:lpstr>PowerPoint 프레젠테이션</vt:lpstr>
      <vt:lpstr>PowerPoint 프레젠테이션</vt:lpstr>
      <vt:lpstr>PowerPoint 프레젠테이션</vt:lpstr>
      <vt:lpstr>PowerPoint 프레젠테이션</vt:lpstr>
      <vt:lpstr>02-6 자바스크립트소스를 작성할 때 지켜야 할 규칙</vt:lpstr>
      <vt:lpstr>자바스크립트 예약어</vt:lpstr>
      <vt:lpstr>복습하기</vt:lpstr>
      <vt:lpstr>연습문제1</vt:lpstr>
      <vt:lpstr>연습문제2</vt:lpstr>
      <vt:lpstr>연습문제3</vt:lpstr>
      <vt:lpstr>PowerPoint 프레젠테이션</vt:lpstr>
      <vt:lpstr>03-1 변수란 무엇일까?</vt:lpstr>
      <vt:lpstr>03-1 변수란 무엇일까?</vt:lpstr>
      <vt:lpstr>03-1 변수란 무엇일까?</vt:lpstr>
      <vt:lpstr>나이 계산하기 </vt:lpstr>
      <vt:lpstr>나이 계산하기 </vt:lpstr>
      <vt:lpstr>나이 계산하기 </vt:lpstr>
      <vt:lpstr>나이 계산하기 </vt:lpstr>
      <vt:lpstr>PowerPoint 프레젠테이션</vt:lpstr>
      <vt:lpstr>나이 계산 프로그램 만들기 –변수 선언하기  </vt:lpstr>
      <vt:lpstr>나이 계산 프로그램 만들기 –변수 선언하기  </vt:lpstr>
      <vt:lpstr>나이 계산 프로그램 만들기 –변수 선언하기  </vt:lpstr>
      <vt:lpstr>나이 계산 프로그램 만들기 –사용자 입력값 변수에 할당하기</vt:lpstr>
      <vt:lpstr>실습해보기</vt:lpstr>
      <vt:lpstr>[ES6] let과 const</vt:lpstr>
      <vt:lpstr>03-2 자료형 이해하기</vt:lpstr>
      <vt:lpstr>03-2 자료형 이해하기</vt:lpstr>
      <vt:lpstr>03-2 자료형 이해하기</vt:lpstr>
      <vt:lpstr>03-2 자료형 이해하기</vt:lpstr>
      <vt:lpstr>03-2 자료형 이해하기</vt:lpstr>
      <vt:lpstr>03-2 자료형 이해하기</vt:lpstr>
      <vt:lpstr>03-2 자료형 이해하기</vt:lpstr>
      <vt:lpstr>03-2 자료형 이해하기</vt:lpstr>
      <vt:lpstr>03-2 자료형 이해하기</vt:lpstr>
      <vt:lpstr>03-2 자료형 이해하기</vt:lpstr>
      <vt:lpstr>03-2 자료형 이해하기</vt:lpstr>
      <vt:lpstr>03-2 자료형 이해하기</vt:lpstr>
      <vt:lpstr>03-2 자료형 이해하기</vt:lpstr>
      <vt:lpstr>PowerPoint 프레젠테이션</vt:lpstr>
      <vt:lpstr>03-2 자료형 이해하기</vt:lpstr>
      <vt:lpstr>PowerPoint 프레젠테이션</vt:lpstr>
      <vt:lpstr>03-2 연산자 이해하기</vt:lpstr>
      <vt:lpstr>03-2 연산자 이해하기</vt:lpstr>
      <vt:lpstr>03-2 연산자 이해하기</vt:lpstr>
      <vt:lpstr>03-2 연산자 이해하기</vt:lpstr>
      <vt:lpstr>03-2 연산자 이해하기</vt:lpstr>
      <vt:lpstr>[ES6] 템플릿 문자열</vt:lpstr>
      <vt:lpstr>복습하기</vt:lpstr>
      <vt:lpstr>연습문제1</vt:lpstr>
      <vt:lpstr>연습문제2</vt:lpstr>
      <vt:lpstr>흐름을 제어한다! 제어문</vt:lpstr>
      <vt:lpstr>04-1 조건에 따라 흐름 조절하기                               -if문, if…else문과 조건 연산자</vt:lpstr>
      <vt:lpstr>3의 배수 검사기</vt:lpstr>
      <vt:lpstr>if문, if…else문 작동 원리 알아보기</vt:lpstr>
      <vt:lpstr>if문, if…else문 작동 원리 알아보기</vt:lpstr>
      <vt:lpstr>if문, if…else문 작동 원리 알아보기</vt:lpstr>
      <vt:lpstr>PowerPoint 프레젠테이션</vt:lpstr>
      <vt:lpstr>조건연산자- ?(물음표)와 : (콜론)</vt:lpstr>
      <vt:lpstr>3의 배수 검사기 만들기</vt:lpstr>
      <vt:lpstr>04-2 조건이 많을 때 흐름 조절하기 -switch</vt:lpstr>
      <vt:lpstr>04-3 명령 반복 실행하기 – for문</vt:lpstr>
      <vt:lpstr>04-4 for문 반복하기 – 중첩for문</vt:lpstr>
      <vt:lpstr>04-5 특정조건에 따라 반복하기                                 – while문,do-while문</vt:lpstr>
      <vt:lpstr>04-5 특정조건에 따라 반복하기                                 – while문,do-while문</vt:lpstr>
      <vt:lpstr>04-6 반복을 건너뛰거나 멈추기                                 – break문,continue문</vt:lpstr>
      <vt:lpstr>복습하기</vt:lpstr>
      <vt:lpstr>연습문제1</vt:lpstr>
      <vt:lpstr>연습문제2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웹프로그래밍을 위한  자바스크립트</dc:title>
  <dc:creator>juliet</dc:creator>
  <cp:lastModifiedBy>Windows 사용자</cp:lastModifiedBy>
  <cp:revision>208</cp:revision>
  <dcterms:created xsi:type="dcterms:W3CDTF">2021-08-17T13:04:16Z</dcterms:created>
  <dcterms:modified xsi:type="dcterms:W3CDTF">2022-10-12T00:54:38Z</dcterms:modified>
</cp:coreProperties>
</file>